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7" r:id="rId2"/>
    <p:sldId id="258" r:id="rId3"/>
    <p:sldId id="272" r:id="rId4"/>
    <p:sldId id="274" r:id="rId5"/>
    <p:sldId id="275" r:id="rId6"/>
    <p:sldId id="259" r:id="rId7"/>
    <p:sldId id="273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76" r:id="rId16"/>
    <p:sldId id="271" r:id="rId17"/>
    <p:sldId id="277" r:id="rId18"/>
  </p:sldIdLst>
  <p:sldSz cx="9144000" cy="6858000" type="screen4x3"/>
  <p:notesSz cx="6858000" cy="9144000"/>
  <p:defaultTextStyle>
    <a:defPPr>
      <a:defRPr lang="ms-M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ms-MY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ms-MY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9257B6-56E3-45B3-B09B-4E2F9EF9423B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0C38A3-C2C6-4FA1-B1B9-90BF73E42429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F604B5-D2F6-4848-B095-4326D81D109D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10F8-4033-4CA9-8860-FA34557DD99B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704EBB4-EDE1-4890-8805-1ADD3BF9C25B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60F1D-FFE0-4A5F-9FEC-91C6BBAD08BA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E3A8F-33D4-4974-B24F-09C59609A277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28A88-8742-491B-A18D-0A2BCF9BADBE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C2529-D570-4A35-9F5C-AE8E53FB18B8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EF172-B80C-4FB5-99DD-E631837D0E64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6BB1DF-4BA8-4A40-890F-E4C804C27E1B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ms-MY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85AC7DA-B247-4220-BFE6-3E7CF845406F}" type="slidenum">
              <a:rPr lang="ms-MY" smtClean="0"/>
              <a:pPr/>
              <a:t>‹#›</a:t>
            </a:fld>
            <a:endParaRPr lang="ms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71480"/>
            <a:ext cx="8280400" cy="1752600"/>
          </a:xfrm>
        </p:spPr>
        <p:txBody>
          <a:bodyPr anchor="t"/>
          <a:lstStyle/>
          <a:p>
            <a:pPr algn="ctr"/>
            <a:r>
              <a:rPr lang="en-US" b="1" dirty="0">
                <a:latin typeface="Arial Black" pitchFamily="34" charset="0"/>
              </a:rPr>
              <a:t>HEDONIC PRICE METHOD (HPM)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3708400" y="2781300"/>
            <a:ext cx="1741488" cy="1152525"/>
            <a:chOff x="2445" y="3012"/>
            <a:chExt cx="873" cy="870"/>
          </a:xfrm>
        </p:grpSpPr>
        <p:pic>
          <p:nvPicPr>
            <p:cNvPr id="3077" name="Picture 5" descr="Logo ipb animasi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08" y="3168"/>
              <a:ext cx="576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2445" y="3012"/>
              <a:ext cx="873" cy="870"/>
            </a:xfrm>
            <a:custGeom>
              <a:avLst/>
              <a:gdLst>
                <a:gd name="T0" fmla="*/ 18 w 21600"/>
                <a:gd name="T1" fmla="*/ 0 h 21600"/>
                <a:gd name="T2" fmla="*/ 5 w 21600"/>
                <a:gd name="T3" fmla="*/ 5 h 21600"/>
                <a:gd name="T4" fmla="*/ 0 w 21600"/>
                <a:gd name="T5" fmla="*/ 18 h 21600"/>
                <a:gd name="T6" fmla="*/ 5 w 21600"/>
                <a:gd name="T7" fmla="*/ 30 h 21600"/>
                <a:gd name="T8" fmla="*/ 18 w 21600"/>
                <a:gd name="T9" fmla="*/ 35 h 21600"/>
                <a:gd name="T10" fmla="*/ 30 w 21600"/>
                <a:gd name="T11" fmla="*/ 30 h 21600"/>
                <a:gd name="T12" fmla="*/ 35 w 21600"/>
                <a:gd name="T13" fmla="*/ 18 h 21600"/>
                <a:gd name="T14" fmla="*/ 30 w 21600"/>
                <a:gd name="T15" fmla="*/ 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7 w 21600"/>
                <a:gd name="T25" fmla="*/ 3153 h 21600"/>
                <a:gd name="T26" fmla="*/ 18433 w 21600"/>
                <a:gd name="T27" fmla="*/ 1844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rgbClr val="003366"/>
                </a:gs>
              </a:gsLst>
              <a:path path="rect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de-DE">
                <a:latin typeface="Arial" charset="0"/>
              </a:endParaRPr>
            </a:p>
          </p:txBody>
        </p:sp>
      </p:grp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50825" y="5300663"/>
            <a:ext cx="86423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 err="1">
                <a:latin typeface="Arial" charset="0"/>
              </a:rPr>
              <a:t>Pertemuan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 smtClean="0">
                <a:latin typeface="Arial" charset="0"/>
              </a:rPr>
              <a:t>10</a:t>
            </a:r>
            <a:endParaRPr lang="en-US" sz="2400" b="1" dirty="0">
              <a:latin typeface="Arial" charset="0"/>
            </a:endParaRPr>
          </a:p>
          <a:p>
            <a:r>
              <a:rPr lang="id-ID" sz="2400" b="1" dirty="0" smtClean="0">
                <a:latin typeface="Arial" charset="0"/>
              </a:rPr>
              <a:t>VALUASI EKONOMI SDAL 201</a:t>
            </a:r>
            <a:r>
              <a:rPr lang="en-US" sz="2400" b="1" dirty="0" smtClean="0">
                <a:latin typeface="Arial" charset="0"/>
              </a:rPr>
              <a:t>3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>
                <a:latin typeface="Arial" charset="0"/>
              </a:rPr>
              <a:t>DEPARTEMEN EKONOMI SUMBERDAYA &amp; LINGKUNGAN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14282" y="1928802"/>
            <a:ext cx="7472386" cy="4530725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2200" dirty="0"/>
              <a:t>	</a:t>
            </a:r>
            <a:r>
              <a:rPr lang="id-ID" sz="2600" dirty="0" smtClean="0"/>
              <a:t>Dari persamaan di atas, b</a:t>
            </a:r>
            <a:r>
              <a:rPr lang="en-US" sz="2600" dirty="0" err="1" smtClean="0"/>
              <a:t>erapakah</a:t>
            </a:r>
            <a:r>
              <a:rPr lang="en-US" sz="2600" dirty="0" smtClean="0"/>
              <a:t> </a:t>
            </a:r>
            <a:r>
              <a:rPr lang="en-US" sz="2600" dirty="0" err="1"/>
              <a:t>jumlah</a:t>
            </a:r>
            <a:r>
              <a:rPr lang="en-US" sz="2600" dirty="0"/>
              <a:t> </a:t>
            </a:r>
            <a:r>
              <a:rPr lang="en-US" sz="2600" dirty="0">
                <a:solidFill>
                  <a:schemeClr val="tx2"/>
                </a:solidFill>
              </a:rPr>
              <a:t>x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nilai</a:t>
            </a:r>
            <a:r>
              <a:rPr lang="en-US" sz="2600" dirty="0"/>
              <a:t> </a:t>
            </a:r>
            <a:r>
              <a:rPr lang="en-US" sz="2600" dirty="0" err="1"/>
              <a:t>tertentu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>
                <a:solidFill>
                  <a:schemeClr val="tx2"/>
                </a:solidFill>
              </a:rPr>
              <a:t>z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mendapatkan</a:t>
            </a:r>
            <a:r>
              <a:rPr lang="en-US" sz="2600" dirty="0"/>
              <a:t> </a:t>
            </a:r>
            <a:r>
              <a:rPr lang="en-US" sz="2600" dirty="0" err="1"/>
              <a:t>nilai</a:t>
            </a:r>
            <a:r>
              <a:rPr lang="en-US" sz="2600" dirty="0"/>
              <a:t> </a:t>
            </a:r>
            <a:r>
              <a:rPr lang="en-US" sz="2600" dirty="0" err="1"/>
              <a:t>kepuasan</a:t>
            </a:r>
            <a:r>
              <a:rPr lang="en-US" sz="2600" dirty="0"/>
              <a:t> yang </a:t>
            </a:r>
            <a:r>
              <a:rPr lang="en-US" sz="2600" dirty="0" err="1"/>
              <a:t>pasti</a:t>
            </a:r>
            <a:r>
              <a:rPr lang="en-US" sz="2600" dirty="0"/>
              <a:t> </a:t>
            </a:r>
          </a:p>
          <a:p>
            <a:pPr algn="just">
              <a:buFontTx/>
              <a:buNone/>
            </a:pPr>
            <a:endParaRPr lang="en-US" sz="2600" dirty="0"/>
          </a:p>
          <a:p>
            <a:pPr algn="just">
              <a:buFontTx/>
              <a:buNone/>
            </a:pPr>
            <a:endParaRPr lang="en-US" sz="2600" dirty="0"/>
          </a:p>
          <a:p>
            <a:pPr algn="just">
              <a:buFontTx/>
              <a:buNone/>
            </a:pPr>
            <a:r>
              <a:rPr lang="en-US" sz="2600" dirty="0"/>
              <a:t>	</a:t>
            </a:r>
          </a:p>
          <a:p>
            <a:pPr algn="just">
              <a:buFontTx/>
              <a:buNone/>
            </a:pPr>
            <a:r>
              <a:rPr lang="en-US" sz="2600" dirty="0"/>
              <a:t>	Budget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membeli</a:t>
            </a:r>
            <a:r>
              <a:rPr lang="en-US" sz="2600" dirty="0"/>
              <a:t> </a:t>
            </a:r>
            <a:r>
              <a:rPr lang="en-US" sz="2600" dirty="0" err="1"/>
              <a:t>rumah</a:t>
            </a:r>
            <a:r>
              <a:rPr lang="en-US" sz="2600" dirty="0"/>
              <a:t>, yang </a:t>
            </a:r>
            <a:r>
              <a:rPr lang="en-US" sz="2600" dirty="0" err="1"/>
              <a:t>menjamin</a:t>
            </a:r>
            <a:r>
              <a:rPr lang="en-US" sz="2600" dirty="0"/>
              <a:t> </a:t>
            </a:r>
            <a:r>
              <a:rPr lang="en-US" sz="2600" dirty="0" err="1"/>
              <a:t>tingkat</a:t>
            </a:r>
            <a:r>
              <a:rPr lang="en-US" sz="2600" dirty="0"/>
              <a:t> </a:t>
            </a:r>
            <a:r>
              <a:rPr lang="en-US" sz="2600" dirty="0" err="1"/>
              <a:t>kepuasan</a:t>
            </a:r>
            <a:r>
              <a:rPr lang="en-US" sz="2600" dirty="0"/>
              <a:t> </a:t>
            </a:r>
            <a:r>
              <a:rPr lang="en-US" sz="2600" dirty="0" err="1"/>
              <a:t>tertentu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endParaRPr lang="en-US" sz="2600" dirty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786050" y="3643314"/>
          <a:ext cx="1901825" cy="485775"/>
        </p:xfrm>
        <a:graphic>
          <a:graphicData uri="http://schemas.openxmlformats.org/presentationml/2006/ole">
            <p:oleObj spid="_x0000_s9220" name="Equation" r:id="rId3" imgW="1904760" imgH="533160" progId="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214678" y="5715016"/>
          <a:ext cx="1471612" cy="369888"/>
        </p:xfrm>
        <a:graphic>
          <a:graphicData uri="http://schemas.openxmlformats.org/presentationml/2006/ole">
            <p:oleObj spid="_x0000_s9221" name="Equation" r:id="rId4" imgW="1473120" imgH="406080" progId="">
              <p:embed/>
            </p:oleObj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4282" y="325438"/>
            <a:ext cx="8015318" cy="682625"/>
          </a:xfrm>
          <a:prstGeom prst="rect">
            <a:avLst/>
          </a:prstGeom>
        </p:spPr>
        <p:txBody>
          <a:bodyPr vert="horz" lIns="45720" tIns="0" rIns="4572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KUALITAS LINGKUNGAN &amp; HPM – CONSUMER POINT OF VIEW </a:t>
            </a:r>
            <a:r>
              <a:rPr kumimoji="0" lang="en-US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(</a:t>
            </a:r>
            <a:r>
              <a:rPr kumimoji="0" lang="id-ID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3</a:t>
            </a:r>
            <a:r>
              <a:rPr kumimoji="0" lang="en-US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)</a:t>
            </a:r>
            <a:endParaRPr kumimoji="0" lang="en-US" sz="2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14422"/>
            <a:ext cx="7772400" cy="428628"/>
          </a:xfrm>
          <a:noFill/>
        </p:spPr>
        <p:txBody>
          <a:bodyPr anchor="t">
            <a:normAutofit/>
          </a:bodyPr>
          <a:lstStyle/>
          <a:p>
            <a:r>
              <a:rPr lang="en-GB" sz="2400" b="0" dirty="0" err="1">
                <a:solidFill>
                  <a:srgbClr val="FF0000"/>
                </a:solidFill>
                <a:latin typeface="Arial" charset="0"/>
              </a:rPr>
              <a:t>Pilihan</a:t>
            </a:r>
            <a:r>
              <a:rPr lang="en-GB" sz="2400" b="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GB" sz="2400" b="0" dirty="0" err="1">
                <a:solidFill>
                  <a:srgbClr val="FF0000"/>
                </a:solidFill>
                <a:latin typeface="Arial" charset="0"/>
              </a:rPr>
              <a:t>Konsumen</a:t>
            </a:r>
            <a:endParaRPr lang="en-GB" sz="24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14488"/>
            <a:ext cx="7772400" cy="990600"/>
          </a:xfrm>
          <a:noFill/>
        </p:spPr>
        <p:txBody>
          <a:bodyPr>
            <a:normAutofit fontScale="85000" lnSpcReduction="10000"/>
          </a:bodyPr>
          <a:lstStyle/>
          <a:p>
            <a:r>
              <a:rPr lang="en-GB" sz="3100" dirty="0"/>
              <a:t>Hedonic price function </a:t>
            </a:r>
            <a:r>
              <a:rPr lang="en-GB" sz="3100" dirty="0" err="1"/>
              <a:t>dan</a:t>
            </a:r>
            <a:r>
              <a:rPr lang="en-GB" sz="3100" dirty="0"/>
              <a:t> </a:t>
            </a:r>
            <a:r>
              <a:rPr lang="en-GB" sz="3100" dirty="0" err="1"/>
              <a:t>dua</a:t>
            </a:r>
            <a:r>
              <a:rPr lang="en-GB" sz="3100" dirty="0"/>
              <a:t> bid functions </a:t>
            </a:r>
            <a:r>
              <a:rPr lang="en-GB" sz="3100" dirty="0" err="1"/>
              <a:t>untuk</a:t>
            </a:r>
            <a:r>
              <a:rPr lang="en-GB" sz="3100" dirty="0"/>
              <a:t> </a:t>
            </a:r>
            <a:r>
              <a:rPr lang="en-GB" sz="3100" dirty="0" err="1"/>
              <a:t>dua</a:t>
            </a:r>
            <a:r>
              <a:rPr lang="en-GB" sz="3100" dirty="0"/>
              <a:t> </a:t>
            </a:r>
            <a:r>
              <a:rPr lang="en-GB" sz="3100" dirty="0" err="1"/>
              <a:t>tingkat</a:t>
            </a:r>
            <a:r>
              <a:rPr lang="en-GB" sz="3100" dirty="0"/>
              <a:t> </a:t>
            </a:r>
            <a:r>
              <a:rPr lang="en-GB" sz="3100" dirty="0" err="1"/>
              <a:t>utilitas</a:t>
            </a:r>
            <a:r>
              <a:rPr lang="en-GB" sz="3100" dirty="0"/>
              <a:t> yang </a:t>
            </a:r>
            <a:r>
              <a:rPr lang="en-GB" sz="3100" dirty="0" err="1"/>
              <a:t>berbeda</a:t>
            </a:r>
            <a:endParaRPr lang="en-GB" sz="3100" dirty="0"/>
          </a:p>
          <a:p>
            <a:endParaRPr lang="en-GB" sz="3100" dirty="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V="1">
            <a:off x="1752599" y="2571744"/>
            <a:ext cx="45719" cy="3500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752600" y="60198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1270" name="Arc 6"/>
          <p:cNvSpPr>
            <a:spLocks/>
          </p:cNvSpPr>
          <p:nvPr/>
        </p:nvSpPr>
        <p:spPr bwMode="auto">
          <a:xfrm flipH="1" flipV="1">
            <a:off x="2590800" y="3429000"/>
            <a:ext cx="4876800" cy="2373313"/>
          </a:xfrm>
          <a:custGeom>
            <a:avLst/>
            <a:gdLst>
              <a:gd name="T0" fmla="*/ 4876800 w 21164"/>
              <a:gd name="T1" fmla="*/ 509824 h 20101"/>
              <a:gd name="T2" fmla="*/ 1822002 w 21164"/>
              <a:gd name="T3" fmla="*/ 2373313 h 20101"/>
              <a:gd name="T4" fmla="*/ 0 w 21164"/>
              <a:gd name="T5" fmla="*/ 0 h 20101"/>
              <a:gd name="T6" fmla="*/ 0 60000 65536"/>
              <a:gd name="T7" fmla="*/ 0 60000 65536"/>
              <a:gd name="T8" fmla="*/ 0 60000 65536"/>
              <a:gd name="T9" fmla="*/ 0 w 21164"/>
              <a:gd name="T10" fmla="*/ 0 h 20101"/>
              <a:gd name="T11" fmla="*/ 21164 w 21164"/>
              <a:gd name="T12" fmla="*/ 20101 h 201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4" h="20101" fill="none" extrusionOk="0">
                <a:moveTo>
                  <a:pt x="21163" y="4317"/>
                </a:moveTo>
                <a:cubicBezTo>
                  <a:pt x="19701" y="11484"/>
                  <a:pt x="14712" y="17423"/>
                  <a:pt x="7906" y="20100"/>
                </a:cubicBezTo>
              </a:path>
              <a:path w="21164" h="20101" stroke="0" extrusionOk="0">
                <a:moveTo>
                  <a:pt x="21163" y="4317"/>
                </a:moveTo>
                <a:cubicBezTo>
                  <a:pt x="19701" y="11484"/>
                  <a:pt x="14712" y="17423"/>
                  <a:pt x="7906" y="20100"/>
                </a:cubicBez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019800" y="6124575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latin typeface="Comic Sans MS" pitchFamily="66" charset="0"/>
              </a:rPr>
              <a:t>Air quality z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285852" y="2786058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Comic Sans MS" pitchFamily="66" charset="0"/>
              </a:rPr>
              <a:t>$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715000" y="3228975"/>
            <a:ext cx="1255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Q</a:t>
            </a:r>
            <a:r>
              <a:rPr lang="de-DE" sz="2000">
                <a:latin typeface="Comic Sans MS" pitchFamily="66" charset="0"/>
              </a:rPr>
              <a:t>(y,z,U</a:t>
            </a:r>
            <a:r>
              <a:rPr lang="de-DE" sz="2000" baseline="-25000">
                <a:latin typeface="Comic Sans MS" pitchFamily="66" charset="0"/>
              </a:rPr>
              <a:t>0</a:t>
            </a:r>
            <a:r>
              <a:rPr lang="de-DE" sz="2000">
                <a:latin typeface="Comic Sans MS" pitchFamily="66" charset="0"/>
              </a:rPr>
              <a:t>)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324600" y="38100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>
                <a:latin typeface="Symbol" pitchFamily="18" charset="2"/>
              </a:rPr>
              <a:t>Q</a:t>
            </a:r>
            <a:r>
              <a:rPr lang="de-DE" sz="2000">
                <a:latin typeface="Comic Sans MS" pitchFamily="66" charset="0"/>
              </a:rPr>
              <a:t>(y,z,U</a:t>
            </a:r>
            <a:r>
              <a:rPr lang="de-DE" sz="2000" baseline="-25000">
                <a:latin typeface="Comic Sans MS" pitchFamily="66" charset="0"/>
              </a:rPr>
              <a:t>1</a:t>
            </a:r>
            <a:r>
              <a:rPr lang="de-DE" sz="2000">
                <a:latin typeface="Comic Sans MS" pitchFamily="66" charset="0"/>
              </a:rPr>
              <a:t>)</a:t>
            </a:r>
          </a:p>
        </p:txBody>
      </p:sp>
      <p:sp>
        <p:nvSpPr>
          <p:cNvPr id="11275" name="Freeform 11"/>
          <p:cNvSpPr>
            <a:spLocks/>
          </p:cNvSpPr>
          <p:nvPr/>
        </p:nvSpPr>
        <p:spPr bwMode="auto">
          <a:xfrm>
            <a:off x="1905000" y="2971800"/>
            <a:ext cx="4191000" cy="2514600"/>
          </a:xfrm>
          <a:custGeom>
            <a:avLst/>
            <a:gdLst>
              <a:gd name="T0" fmla="*/ 0 w 3216"/>
              <a:gd name="T1" fmla="*/ 1968 h 1968"/>
              <a:gd name="T2" fmla="*/ 624 w 3216"/>
              <a:gd name="T3" fmla="*/ 1296 h 1968"/>
              <a:gd name="T4" fmla="*/ 1296 w 3216"/>
              <a:gd name="T5" fmla="*/ 960 h 1968"/>
              <a:gd name="T6" fmla="*/ 1920 w 3216"/>
              <a:gd name="T7" fmla="*/ 528 h 1968"/>
              <a:gd name="T8" fmla="*/ 2784 w 3216"/>
              <a:gd name="T9" fmla="*/ 192 h 1968"/>
              <a:gd name="T10" fmla="*/ 3216 w 3216"/>
              <a:gd name="T11" fmla="*/ 0 h 1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216"/>
              <a:gd name="T19" fmla="*/ 0 h 1968"/>
              <a:gd name="T20" fmla="*/ 3216 w 3216"/>
              <a:gd name="T21" fmla="*/ 1968 h 1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216" h="1968">
                <a:moveTo>
                  <a:pt x="0" y="1968"/>
                </a:moveTo>
                <a:cubicBezTo>
                  <a:pt x="204" y="1716"/>
                  <a:pt x="408" y="1464"/>
                  <a:pt x="624" y="1296"/>
                </a:cubicBezTo>
                <a:cubicBezTo>
                  <a:pt x="840" y="1128"/>
                  <a:pt x="1080" y="1088"/>
                  <a:pt x="1296" y="960"/>
                </a:cubicBezTo>
                <a:cubicBezTo>
                  <a:pt x="1512" y="832"/>
                  <a:pt x="1672" y="656"/>
                  <a:pt x="1920" y="528"/>
                </a:cubicBezTo>
                <a:cubicBezTo>
                  <a:pt x="2168" y="400"/>
                  <a:pt x="2568" y="280"/>
                  <a:pt x="2784" y="192"/>
                </a:cubicBezTo>
                <a:cubicBezTo>
                  <a:pt x="3000" y="104"/>
                  <a:pt x="3108" y="52"/>
                  <a:pt x="321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>
              <a:latin typeface="Arial" charset="0"/>
            </a:endParaRPr>
          </a:p>
        </p:txBody>
      </p:sp>
      <p:sp>
        <p:nvSpPr>
          <p:cNvPr id="11276" name="Arc 12"/>
          <p:cNvSpPr>
            <a:spLocks/>
          </p:cNvSpPr>
          <p:nvPr/>
        </p:nvSpPr>
        <p:spPr bwMode="auto">
          <a:xfrm flipH="1" flipV="1">
            <a:off x="2971800" y="3810000"/>
            <a:ext cx="4876800" cy="2373313"/>
          </a:xfrm>
          <a:custGeom>
            <a:avLst/>
            <a:gdLst>
              <a:gd name="T0" fmla="*/ 4876800 w 21164"/>
              <a:gd name="T1" fmla="*/ 509824 h 20101"/>
              <a:gd name="T2" fmla="*/ 1822002 w 21164"/>
              <a:gd name="T3" fmla="*/ 2373313 h 20101"/>
              <a:gd name="T4" fmla="*/ 0 w 21164"/>
              <a:gd name="T5" fmla="*/ 0 h 20101"/>
              <a:gd name="T6" fmla="*/ 0 60000 65536"/>
              <a:gd name="T7" fmla="*/ 0 60000 65536"/>
              <a:gd name="T8" fmla="*/ 0 60000 65536"/>
              <a:gd name="T9" fmla="*/ 0 w 21164"/>
              <a:gd name="T10" fmla="*/ 0 h 20101"/>
              <a:gd name="T11" fmla="*/ 21164 w 21164"/>
              <a:gd name="T12" fmla="*/ 20101 h 201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4" h="20101" fill="none" extrusionOk="0">
                <a:moveTo>
                  <a:pt x="21163" y="4317"/>
                </a:moveTo>
                <a:cubicBezTo>
                  <a:pt x="19701" y="11484"/>
                  <a:pt x="14712" y="17423"/>
                  <a:pt x="7906" y="20100"/>
                </a:cubicBezTo>
              </a:path>
              <a:path w="21164" h="20101" stroke="0" extrusionOk="0">
                <a:moveTo>
                  <a:pt x="21163" y="4317"/>
                </a:moveTo>
                <a:cubicBezTo>
                  <a:pt x="19701" y="11484"/>
                  <a:pt x="14712" y="17423"/>
                  <a:pt x="7906" y="20100"/>
                </a:cubicBez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6248400" y="2619375"/>
            <a:ext cx="644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p(z)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114800" y="4724400"/>
            <a:ext cx="639763" cy="6096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572000" y="4676775"/>
            <a:ext cx="214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Utility increases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14282" y="214290"/>
            <a:ext cx="8015318" cy="682625"/>
          </a:xfrm>
          <a:prstGeom prst="rect">
            <a:avLst/>
          </a:prstGeom>
        </p:spPr>
        <p:txBody>
          <a:bodyPr vert="horz" lIns="45720" tIns="0" rIns="4572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KUALITAS LINGKUNGAN &amp; HPM – CONSUMER POINT OF VIEW</a:t>
            </a:r>
            <a:r>
              <a:rPr kumimoji="0" lang="en-US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(1)</a:t>
            </a:r>
            <a:endParaRPr kumimoji="0" lang="en-US" sz="2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14488"/>
            <a:ext cx="8143900" cy="51435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800" dirty="0" err="1"/>
              <a:t>Biaya</a:t>
            </a:r>
            <a:r>
              <a:rPr lang="en-GB" sz="2800" dirty="0"/>
              <a:t> </a:t>
            </a:r>
            <a:r>
              <a:rPr lang="en-GB" sz="2800" dirty="0" err="1"/>
              <a:t>membuat</a:t>
            </a:r>
            <a:r>
              <a:rPr lang="en-GB" sz="2800" dirty="0"/>
              <a:t> </a:t>
            </a:r>
            <a:r>
              <a:rPr lang="en-GB" sz="2800" dirty="0" err="1"/>
              <a:t>satu</a:t>
            </a:r>
            <a:r>
              <a:rPr lang="en-GB" sz="2800" dirty="0"/>
              <a:t> </a:t>
            </a:r>
            <a:r>
              <a:rPr lang="en-GB" sz="2800" dirty="0" err="1"/>
              <a:t>rumah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0000"/>
                </a:solidFill>
              </a:rPr>
              <a:t>(c) </a:t>
            </a:r>
            <a:r>
              <a:rPr lang="en-GB" sz="2800" dirty="0" err="1"/>
              <a:t>tergantung</a:t>
            </a:r>
            <a:r>
              <a:rPr lang="en-GB" sz="2800" dirty="0"/>
              <a:t>  </a:t>
            </a:r>
            <a:r>
              <a:rPr lang="en-GB" sz="2800" dirty="0" err="1"/>
              <a:t>pada</a:t>
            </a:r>
            <a:r>
              <a:rPr lang="en-GB" sz="2800" dirty="0"/>
              <a:t> </a:t>
            </a:r>
            <a:r>
              <a:rPr lang="en-GB" sz="2800" dirty="0" err="1"/>
              <a:t>harga</a:t>
            </a:r>
            <a:r>
              <a:rPr lang="en-GB" sz="2800" dirty="0"/>
              <a:t> input </a:t>
            </a:r>
            <a:r>
              <a:rPr lang="en-GB" sz="2800" i="1" dirty="0">
                <a:solidFill>
                  <a:srgbClr val="FF0000"/>
                </a:solidFill>
              </a:rPr>
              <a:t>r</a:t>
            </a:r>
            <a:r>
              <a:rPr lang="en-GB" sz="2800" dirty="0"/>
              <a:t>  </a:t>
            </a:r>
            <a:r>
              <a:rPr lang="en-GB" sz="2800" dirty="0" err="1"/>
              <a:t>dan</a:t>
            </a:r>
            <a:r>
              <a:rPr lang="en-GB" sz="2800" dirty="0"/>
              <a:t> </a:t>
            </a:r>
            <a:r>
              <a:rPr lang="en-GB" sz="2800" dirty="0" err="1"/>
              <a:t>karakteristiknya</a:t>
            </a:r>
            <a:r>
              <a:rPr lang="en-GB" sz="2800" dirty="0"/>
              <a:t> </a:t>
            </a:r>
            <a:r>
              <a:rPr lang="en-GB" sz="2800" i="1" dirty="0">
                <a:solidFill>
                  <a:srgbClr val="FF0000"/>
                </a:solidFill>
              </a:rPr>
              <a:t>z:c(</a:t>
            </a:r>
            <a:r>
              <a:rPr lang="en-GB" sz="2800" i="1" dirty="0" err="1">
                <a:solidFill>
                  <a:srgbClr val="FF0000"/>
                </a:solidFill>
              </a:rPr>
              <a:t>r,z</a:t>
            </a:r>
            <a:r>
              <a:rPr lang="en-GB" sz="2800" i="1" dirty="0" smtClean="0">
                <a:solidFill>
                  <a:srgbClr val="FF0000"/>
                </a:solidFill>
              </a:rPr>
              <a:t>)</a:t>
            </a:r>
            <a:endParaRPr lang="id-ID" sz="2800" i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GB" sz="1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800" dirty="0" err="1"/>
              <a:t>Produsen</a:t>
            </a:r>
            <a:r>
              <a:rPr lang="en-GB" sz="2800" dirty="0"/>
              <a:t> </a:t>
            </a:r>
            <a:r>
              <a:rPr lang="en-GB" sz="2800" dirty="0" err="1"/>
              <a:t>memaksimumkan</a:t>
            </a:r>
            <a:r>
              <a:rPr lang="en-GB" sz="2800" dirty="0"/>
              <a:t> </a:t>
            </a:r>
            <a:r>
              <a:rPr lang="en-GB" sz="2800" dirty="0" err="1"/>
              <a:t>keuntungan</a:t>
            </a:r>
            <a:endParaRPr lang="en-GB" sz="2800" i="1" dirty="0"/>
          </a:p>
          <a:p>
            <a:pPr>
              <a:lnSpc>
                <a:spcPct val="80000"/>
              </a:lnSpc>
            </a:pPr>
            <a:endParaRPr lang="en-GB" sz="3700" i="1" dirty="0"/>
          </a:p>
          <a:p>
            <a:pPr>
              <a:lnSpc>
                <a:spcPct val="80000"/>
              </a:lnSpc>
            </a:pPr>
            <a:r>
              <a:rPr lang="en-GB" sz="2800" dirty="0" err="1"/>
              <a:t>Alternatif</a:t>
            </a:r>
            <a:r>
              <a:rPr lang="en-GB" sz="2800" dirty="0"/>
              <a:t> </a:t>
            </a:r>
            <a:r>
              <a:rPr lang="en-GB" sz="2800" dirty="0" err="1"/>
              <a:t>tingkat</a:t>
            </a:r>
            <a:r>
              <a:rPr lang="en-GB" sz="2800" dirty="0"/>
              <a:t> </a:t>
            </a:r>
            <a:r>
              <a:rPr lang="en-GB" sz="2800" dirty="0" err="1"/>
              <a:t>harga</a:t>
            </a:r>
            <a:r>
              <a:rPr lang="en-GB" sz="2800" dirty="0"/>
              <a:t> </a:t>
            </a:r>
            <a:r>
              <a:rPr lang="en-GB" sz="2800" dirty="0" err="1"/>
              <a:t>untuk</a:t>
            </a:r>
            <a:r>
              <a:rPr lang="en-GB" sz="2800" dirty="0"/>
              <a:t> </a:t>
            </a:r>
            <a:r>
              <a:rPr lang="en-GB" sz="2800" dirty="0" err="1"/>
              <a:t>memperoleh</a:t>
            </a:r>
            <a:r>
              <a:rPr lang="en-GB" sz="2800" dirty="0"/>
              <a:t> </a:t>
            </a:r>
            <a:r>
              <a:rPr lang="en-GB" sz="2800" dirty="0" err="1"/>
              <a:t>tingkat</a:t>
            </a:r>
            <a:r>
              <a:rPr lang="en-GB" sz="2800" dirty="0"/>
              <a:t> profit </a:t>
            </a:r>
            <a:r>
              <a:rPr lang="en-GB" sz="2800" dirty="0" err="1"/>
              <a:t>tertentu</a:t>
            </a:r>
            <a:r>
              <a:rPr lang="en-GB" sz="2800" dirty="0"/>
              <a:t> </a:t>
            </a:r>
            <a:r>
              <a:rPr lang="en-GB" sz="2800" dirty="0" err="1"/>
              <a:t>ditetapkan</a:t>
            </a:r>
            <a:r>
              <a:rPr lang="en-GB" sz="2800" dirty="0"/>
              <a:t> </a:t>
            </a:r>
            <a:r>
              <a:rPr lang="en-GB" sz="2800" dirty="0" err="1"/>
              <a:t>sebagai</a:t>
            </a:r>
            <a:r>
              <a:rPr lang="en-GB" sz="2800" dirty="0"/>
              <a:t> z </a:t>
            </a:r>
            <a:r>
              <a:rPr lang="en-GB" sz="2800" dirty="0" err="1"/>
              <a:t>yaitu</a:t>
            </a:r>
            <a:endParaRPr lang="en-GB" sz="2800" dirty="0"/>
          </a:p>
          <a:p>
            <a:pPr>
              <a:lnSpc>
                <a:spcPct val="80000"/>
              </a:lnSpc>
            </a:pPr>
            <a:endParaRPr lang="en-GB" sz="4000" dirty="0"/>
          </a:p>
          <a:p>
            <a:pPr>
              <a:lnSpc>
                <a:spcPct val="80000"/>
              </a:lnSpc>
            </a:pPr>
            <a:r>
              <a:rPr lang="en-GB" sz="2800" dirty="0"/>
              <a:t>Hal </a:t>
            </a:r>
            <a:r>
              <a:rPr lang="en-GB" sz="2800" dirty="0" err="1"/>
              <a:t>ini</a:t>
            </a:r>
            <a:r>
              <a:rPr lang="en-GB" sz="2800" dirty="0"/>
              <a:t> </a:t>
            </a:r>
            <a:r>
              <a:rPr lang="en-GB" sz="2800" dirty="0" err="1"/>
              <a:t>dikenal</a:t>
            </a:r>
            <a:r>
              <a:rPr lang="en-GB" sz="2800" dirty="0"/>
              <a:t> </a:t>
            </a:r>
            <a:r>
              <a:rPr lang="en-GB" sz="2800" dirty="0" err="1"/>
              <a:t>dengan</a:t>
            </a:r>
            <a:r>
              <a:rPr lang="en-GB" sz="2800" dirty="0"/>
              <a:t> </a:t>
            </a:r>
            <a:r>
              <a:rPr lang="en-GB" sz="2800" b="1" dirty="0">
                <a:solidFill>
                  <a:schemeClr val="tx2"/>
                </a:solidFill>
              </a:rPr>
              <a:t>the offer function</a:t>
            </a:r>
            <a:r>
              <a:rPr lang="en-GB" sz="2800" dirty="0"/>
              <a:t> – </a:t>
            </a:r>
            <a:r>
              <a:rPr lang="en-GB" sz="2800" dirty="0" err="1"/>
              <a:t>menerangkan</a:t>
            </a:r>
            <a:r>
              <a:rPr lang="en-GB" sz="2800" dirty="0"/>
              <a:t> </a:t>
            </a:r>
            <a:r>
              <a:rPr lang="en-GB" sz="2800" dirty="0" err="1"/>
              <a:t>nilai</a:t>
            </a:r>
            <a:r>
              <a:rPr lang="en-GB" sz="2800" dirty="0"/>
              <a:t> minimum WTA </a:t>
            </a:r>
            <a:r>
              <a:rPr lang="en-GB" sz="2800" dirty="0" err="1"/>
              <a:t>produsen</a:t>
            </a:r>
            <a:r>
              <a:rPr lang="en-GB" sz="2800" dirty="0"/>
              <a:t> </a:t>
            </a:r>
            <a:r>
              <a:rPr lang="en-GB" sz="2800" dirty="0" err="1"/>
              <a:t>sbg</a:t>
            </a:r>
            <a:r>
              <a:rPr lang="en-GB" sz="2800" dirty="0"/>
              <a:t> </a:t>
            </a:r>
            <a:r>
              <a:rPr lang="en-GB" sz="2800" dirty="0" err="1"/>
              <a:t>fungsi</a:t>
            </a:r>
            <a:r>
              <a:rPr lang="en-GB" sz="2800" dirty="0"/>
              <a:t> </a:t>
            </a:r>
            <a:r>
              <a:rPr lang="en-GB" sz="2800" dirty="0" err="1"/>
              <a:t>dari</a:t>
            </a:r>
            <a:r>
              <a:rPr lang="en-GB" sz="2800" dirty="0"/>
              <a:t> </a:t>
            </a:r>
            <a:r>
              <a:rPr lang="en-GB" sz="2800" dirty="0" err="1"/>
              <a:t>biaya-biaya</a:t>
            </a:r>
            <a:r>
              <a:rPr lang="en-GB" sz="2800" dirty="0"/>
              <a:t> </a:t>
            </a:r>
            <a:r>
              <a:rPr lang="en-GB" sz="2800" dirty="0" err="1"/>
              <a:t>dan</a:t>
            </a:r>
            <a:r>
              <a:rPr lang="en-GB" sz="2800" dirty="0"/>
              <a:t> </a:t>
            </a:r>
            <a:r>
              <a:rPr lang="en-GB" sz="2800" dirty="0" err="1"/>
              <a:t>polusi</a:t>
            </a:r>
            <a:r>
              <a:rPr lang="en-GB" sz="2800" dirty="0"/>
              <a:t> </a:t>
            </a:r>
            <a:r>
              <a:rPr lang="en-GB" sz="2800" dirty="0" err="1"/>
              <a:t>udara</a:t>
            </a:r>
            <a:endParaRPr lang="en-GB" sz="2800" dirty="0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3214678" y="3143248"/>
          <a:ext cx="2133600" cy="393700"/>
        </p:xfrm>
        <a:graphic>
          <a:graphicData uri="http://schemas.openxmlformats.org/presentationml/2006/ole">
            <p:oleObj spid="_x0000_s12292" name="Equation" r:id="rId3" imgW="2273040" imgH="419040" progId="">
              <p:embed/>
            </p:oleObj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2000232" y="4643446"/>
          <a:ext cx="3505200" cy="427038"/>
        </p:xfrm>
        <a:graphic>
          <a:graphicData uri="http://schemas.openxmlformats.org/presentationml/2006/ole">
            <p:oleObj spid="_x0000_s12293" name="Equation" r:id="rId4" imgW="4279680" imgH="520560" progId="">
              <p:embed/>
            </p:oleObj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4282" y="214290"/>
            <a:ext cx="8015318" cy="682625"/>
          </a:xfrm>
          <a:prstGeom prst="rect">
            <a:avLst/>
          </a:prstGeom>
        </p:spPr>
        <p:txBody>
          <a:bodyPr vert="horz" lIns="45720" tIns="0" rIns="4572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KUALITAS LINGKUNGAN &amp; HPM – PRODUCER POINT OF VIEW</a:t>
            </a:r>
            <a:r>
              <a:rPr kumimoji="0" lang="en-US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(1)</a:t>
            </a:r>
            <a:endParaRPr kumimoji="0" lang="en-US" sz="2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071546"/>
            <a:ext cx="7772400" cy="695308"/>
          </a:xfrm>
          <a:noFill/>
        </p:spPr>
        <p:txBody>
          <a:bodyPr anchor="t">
            <a:normAutofit/>
          </a:bodyPr>
          <a:lstStyle/>
          <a:p>
            <a:r>
              <a:rPr lang="en-GB" sz="2400" dirty="0" err="1">
                <a:solidFill>
                  <a:srgbClr val="FF0000"/>
                </a:solidFill>
                <a:latin typeface="Arial" charset="0"/>
              </a:rPr>
              <a:t>Pilihan</a:t>
            </a:r>
            <a:r>
              <a:rPr lang="en-GB" sz="2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FF0000"/>
                </a:solidFill>
                <a:latin typeface="Arial" charset="0"/>
              </a:rPr>
              <a:t>Produsen</a:t>
            </a:r>
            <a:endParaRPr lang="en-GB" sz="2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7298"/>
            <a:ext cx="7696200" cy="990600"/>
          </a:xfrm>
          <a:noFill/>
        </p:spPr>
        <p:txBody>
          <a:bodyPr/>
          <a:lstStyle/>
          <a:p>
            <a:r>
              <a:rPr lang="en-GB" sz="2800" dirty="0"/>
              <a:t>Hedonic price function &amp; </a:t>
            </a:r>
            <a:r>
              <a:rPr lang="en-GB" sz="2800" dirty="0" err="1"/>
              <a:t>dua</a:t>
            </a:r>
            <a:r>
              <a:rPr lang="en-GB" sz="2800" dirty="0"/>
              <a:t> offer functions </a:t>
            </a:r>
            <a:r>
              <a:rPr lang="en-GB" sz="2800" dirty="0" err="1"/>
              <a:t>untuk</a:t>
            </a:r>
            <a:r>
              <a:rPr lang="en-GB" sz="2800" dirty="0"/>
              <a:t> </a:t>
            </a:r>
            <a:r>
              <a:rPr lang="en-GB" sz="2800" dirty="0" err="1"/>
              <a:t>dua</a:t>
            </a:r>
            <a:r>
              <a:rPr lang="en-GB" sz="2800" dirty="0"/>
              <a:t> </a:t>
            </a:r>
            <a:r>
              <a:rPr lang="en-GB" sz="2800" dirty="0" err="1"/>
              <a:t>tingkat</a:t>
            </a:r>
            <a:r>
              <a:rPr lang="en-GB" sz="2800" dirty="0"/>
              <a:t> profit yang </a:t>
            </a:r>
            <a:r>
              <a:rPr lang="en-GB" sz="2800" dirty="0" err="1"/>
              <a:t>berbeda</a:t>
            </a:r>
            <a:endParaRPr lang="en-GB" sz="2800" dirty="0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1752599" y="2571744"/>
            <a:ext cx="45719" cy="3448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752600" y="60198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019800" y="6124575"/>
            <a:ext cx="163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Air quality z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85852" y="2714620"/>
            <a:ext cx="342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>
                <a:latin typeface="Comic Sans MS" pitchFamily="66" charset="0"/>
              </a:rPr>
              <a:t>$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343400" y="2490788"/>
            <a:ext cx="1173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Symbol" pitchFamily="18" charset="2"/>
              </a:rPr>
              <a:t>F</a:t>
            </a:r>
            <a:r>
              <a:rPr lang="de-DE">
                <a:latin typeface="Comic Sans MS" pitchFamily="66" charset="0"/>
              </a:rPr>
              <a:t>(r,z, </a:t>
            </a:r>
            <a:r>
              <a:rPr lang="de-DE">
                <a:latin typeface="Symbol" pitchFamily="18" charset="2"/>
              </a:rPr>
              <a:t>p</a:t>
            </a:r>
            <a:r>
              <a:rPr lang="de-DE" baseline="-25000">
                <a:latin typeface="Comic Sans MS" pitchFamily="66" charset="0"/>
              </a:rPr>
              <a:t>2</a:t>
            </a:r>
            <a:r>
              <a:rPr lang="de-DE">
                <a:latin typeface="Comic Sans MS" pitchFamily="66" charset="0"/>
              </a:rPr>
              <a:t>)</a:t>
            </a:r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2286000" y="3124200"/>
            <a:ext cx="4191000" cy="2514600"/>
          </a:xfrm>
          <a:custGeom>
            <a:avLst/>
            <a:gdLst>
              <a:gd name="T0" fmla="*/ 0 w 3216"/>
              <a:gd name="T1" fmla="*/ 1968 h 1968"/>
              <a:gd name="T2" fmla="*/ 624 w 3216"/>
              <a:gd name="T3" fmla="*/ 1296 h 1968"/>
              <a:gd name="T4" fmla="*/ 1296 w 3216"/>
              <a:gd name="T5" fmla="*/ 960 h 1968"/>
              <a:gd name="T6" fmla="*/ 1920 w 3216"/>
              <a:gd name="T7" fmla="*/ 528 h 1968"/>
              <a:gd name="T8" fmla="*/ 2784 w 3216"/>
              <a:gd name="T9" fmla="*/ 192 h 1968"/>
              <a:gd name="T10" fmla="*/ 3216 w 3216"/>
              <a:gd name="T11" fmla="*/ 0 h 1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216"/>
              <a:gd name="T19" fmla="*/ 0 h 1968"/>
              <a:gd name="T20" fmla="*/ 3216 w 3216"/>
              <a:gd name="T21" fmla="*/ 1968 h 1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216" h="1968">
                <a:moveTo>
                  <a:pt x="0" y="1968"/>
                </a:moveTo>
                <a:cubicBezTo>
                  <a:pt x="204" y="1716"/>
                  <a:pt x="408" y="1464"/>
                  <a:pt x="624" y="1296"/>
                </a:cubicBezTo>
                <a:cubicBezTo>
                  <a:pt x="840" y="1128"/>
                  <a:pt x="1080" y="1088"/>
                  <a:pt x="1296" y="960"/>
                </a:cubicBezTo>
                <a:cubicBezTo>
                  <a:pt x="1512" y="832"/>
                  <a:pt x="1672" y="656"/>
                  <a:pt x="1920" y="528"/>
                </a:cubicBezTo>
                <a:cubicBezTo>
                  <a:pt x="2168" y="400"/>
                  <a:pt x="2568" y="280"/>
                  <a:pt x="2784" y="192"/>
                </a:cubicBezTo>
                <a:cubicBezTo>
                  <a:pt x="3000" y="104"/>
                  <a:pt x="3108" y="52"/>
                  <a:pt x="321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>
              <a:latin typeface="Arial" charset="0"/>
            </a:endParaRPr>
          </a:p>
        </p:txBody>
      </p:sp>
      <p:sp>
        <p:nvSpPr>
          <p:cNvPr id="13322" name="Arc 10"/>
          <p:cNvSpPr>
            <a:spLocks/>
          </p:cNvSpPr>
          <p:nvPr/>
        </p:nvSpPr>
        <p:spPr bwMode="auto">
          <a:xfrm>
            <a:off x="685800" y="2895600"/>
            <a:ext cx="3962400" cy="2133600"/>
          </a:xfrm>
          <a:custGeom>
            <a:avLst/>
            <a:gdLst>
              <a:gd name="T0" fmla="*/ 3962400 w 21195"/>
              <a:gd name="T1" fmla="*/ 441771 h 20101"/>
              <a:gd name="T2" fmla="*/ 1478212 w 21195"/>
              <a:gd name="T3" fmla="*/ 2133600 h 20101"/>
              <a:gd name="T4" fmla="*/ 0 w 21195"/>
              <a:gd name="T5" fmla="*/ 0 h 20101"/>
              <a:gd name="T6" fmla="*/ 0 60000 65536"/>
              <a:gd name="T7" fmla="*/ 0 60000 65536"/>
              <a:gd name="T8" fmla="*/ 0 60000 65536"/>
              <a:gd name="T9" fmla="*/ 0 w 21195"/>
              <a:gd name="T10" fmla="*/ 0 h 20101"/>
              <a:gd name="T11" fmla="*/ 21195 w 21195"/>
              <a:gd name="T12" fmla="*/ 20101 h 201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5" h="20101" fill="none" extrusionOk="0">
                <a:moveTo>
                  <a:pt x="21195" y="4162"/>
                </a:moveTo>
                <a:cubicBezTo>
                  <a:pt x="19775" y="11394"/>
                  <a:pt x="14765" y="17402"/>
                  <a:pt x="7906" y="20100"/>
                </a:cubicBezTo>
              </a:path>
              <a:path w="21195" h="20101" stroke="0" extrusionOk="0">
                <a:moveTo>
                  <a:pt x="21195" y="4162"/>
                </a:moveTo>
                <a:cubicBezTo>
                  <a:pt x="19775" y="11394"/>
                  <a:pt x="14765" y="17402"/>
                  <a:pt x="7906" y="20100"/>
                </a:cubicBez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477000" y="3176588"/>
            <a:ext cx="596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omic Sans MS" pitchFamily="66" charset="0"/>
              </a:rPr>
              <a:t>p(z)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286000" y="2795588"/>
            <a:ext cx="1889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omic Sans MS" pitchFamily="66" charset="0"/>
              </a:rPr>
              <a:t>Profits increase</a:t>
            </a:r>
          </a:p>
        </p:txBody>
      </p:sp>
      <p:sp>
        <p:nvSpPr>
          <p:cNvPr id="13325" name="Arc 13"/>
          <p:cNvSpPr>
            <a:spLocks/>
          </p:cNvSpPr>
          <p:nvPr/>
        </p:nvSpPr>
        <p:spPr bwMode="auto">
          <a:xfrm>
            <a:off x="457200" y="2514600"/>
            <a:ext cx="3962400" cy="2133600"/>
          </a:xfrm>
          <a:custGeom>
            <a:avLst/>
            <a:gdLst>
              <a:gd name="T0" fmla="*/ 3962400 w 21195"/>
              <a:gd name="T1" fmla="*/ 441771 h 20101"/>
              <a:gd name="T2" fmla="*/ 1478212 w 21195"/>
              <a:gd name="T3" fmla="*/ 2133600 h 20101"/>
              <a:gd name="T4" fmla="*/ 0 w 21195"/>
              <a:gd name="T5" fmla="*/ 0 h 20101"/>
              <a:gd name="T6" fmla="*/ 0 60000 65536"/>
              <a:gd name="T7" fmla="*/ 0 60000 65536"/>
              <a:gd name="T8" fmla="*/ 0 60000 65536"/>
              <a:gd name="T9" fmla="*/ 0 w 21195"/>
              <a:gd name="T10" fmla="*/ 0 h 20101"/>
              <a:gd name="T11" fmla="*/ 21195 w 21195"/>
              <a:gd name="T12" fmla="*/ 20101 h 201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5" h="20101" fill="none" extrusionOk="0">
                <a:moveTo>
                  <a:pt x="21195" y="4162"/>
                </a:moveTo>
                <a:cubicBezTo>
                  <a:pt x="19775" y="11394"/>
                  <a:pt x="14765" y="17402"/>
                  <a:pt x="7906" y="20100"/>
                </a:cubicBezTo>
              </a:path>
              <a:path w="21195" h="20101" stroke="0" extrusionOk="0">
                <a:moveTo>
                  <a:pt x="21195" y="4162"/>
                </a:moveTo>
                <a:cubicBezTo>
                  <a:pt x="19775" y="11394"/>
                  <a:pt x="14765" y="17402"/>
                  <a:pt x="7906" y="20100"/>
                </a:cubicBez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724400" y="2947988"/>
            <a:ext cx="1147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Symbol" pitchFamily="18" charset="2"/>
              </a:rPr>
              <a:t>F</a:t>
            </a:r>
            <a:r>
              <a:rPr lang="de-DE">
                <a:latin typeface="Comic Sans MS" pitchFamily="66" charset="0"/>
              </a:rPr>
              <a:t>(r,z, </a:t>
            </a:r>
            <a:r>
              <a:rPr lang="de-DE">
                <a:latin typeface="Symbol" pitchFamily="18" charset="2"/>
              </a:rPr>
              <a:t>p</a:t>
            </a:r>
            <a:r>
              <a:rPr lang="de-DE" baseline="-25000">
                <a:latin typeface="Comic Sans MS" pitchFamily="66" charset="0"/>
              </a:rPr>
              <a:t>1</a:t>
            </a:r>
            <a:r>
              <a:rPr lang="de-DE">
                <a:latin typeface="Comic Sans MS" pitchFamily="66" charset="0"/>
              </a:rPr>
              <a:t>)</a:t>
            </a:r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 flipV="1">
            <a:off x="2819400" y="3276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14282" y="0"/>
            <a:ext cx="8015318" cy="682625"/>
          </a:xfrm>
          <a:prstGeom prst="rect">
            <a:avLst/>
          </a:prstGeom>
        </p:spPr>
        <p:txBody>
          <a:bodyPr vert="horz" lIns="45720" tIns="0" rIns="4572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KUALITAS LINGKUNGAN &amp; HPM – PRODUCER POINT OF VIEW </a:t>
            </a:r>
            <a:r>
              <a:rPr kumimoji="0" lang="en-US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(</a:t>
            </a:r>
            <a:r>
              <a:rPr kumimoji="0" lang="id-ID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2</a:t>
            </a:r>
            <a:r>
              <a:rPr kumimoji="0" lang="en-US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)</a:t>
            </a:r>
            <a:endParaRPr kumimoji="0" lang="en-US" sz="2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1143000"/>
          </a:xfrm>
          <a:noFill/>
        </p:spPr>
        <p:txBody>
          <a:bodyPr anchor="t"/>
          <a:lstStyle/>
          <a:p>
            <a:r>
              <a:rPr lang="en-GB">
                <a:latin typeface="Arial" charset="0"/>
              </a:rPr>
              <a:t>Keseimbangan Pasar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H="1" flipV="1">
            <a:off x="1752600" y="24384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752600" y="6019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248400" y="6019800"/>
            <a:ext cx="163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Air quality z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295400" y="24384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>
                <a:latin typeface="Comic Sans MS" pitchFamily="66" charset="0"/>
              </a:rPr>
              <a:t>$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495800" y="3228975"/>
            <a:ext cx="477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F</a:t>
            </a:r>
            <a:r>
              <a:rPr lang="de-DE" sz="2000" baseline="-25000">
                <a:latin typeface="Comic Sans MS" pitchFamily="66" charset="0"/>
              </a:rPr>
              <a:t>2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86000" y="2743200"/>
            <a:ext cx="4953000" cy="2895600"/>
          </a:xfrm>
          <a:custGeom>
            <a:avLst/>
            <a:gdLst>
              <a:gd name="T0" fmla="*/ 0 w 3216"/>
              <a:gd name="T1" fmla="*/ 1968 h 1968"/>
              <a:gd name="T2" fmla="*/ 624 w 3216"/>
              <a:gd name="T3" fmla="*/ 1296 h 1968"/>
              <a:gd name="T4" fmla="*/ 1296 w 3216"/>
              <a:gd name="T5" fmla="*/ 960 h 1968"/>
              <a:gd name="T6" fmla="*/ 1920 w 3216"/>
              <a:gd name="T7" fmla="*/ 528 h 1968"/>
              <a:gd name="T8" fmla="*/ 2784 w 3216"/>
              <a:gd name="T9" fmla="*/ 192 h 1968"/>
              <a:gd name="T10" fmla="*/ 3216 w 3216"/>
              <a:gd name="T11" fmla="*/ 0 h 1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216"/>
              <a:gd name="T19" fmla="*/ 0 h 1968"/>
              <a:gd name="T20" fmla="*/ 3216 w 3216"/>
              <a:gd name="T21" fmla="*/ 1968 h 1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216" h="1968">
                <a:moveTo>
                  <a:pt x="0" y="1968"/>
                </a:moveTo>
                <a:cubicBezTo>
                  <a:pt x="204" y="1716"/>
                  <a:pt x="408" y="1464"/>
                  <a:pt x="624" y="1296"/>
                </a:cubicBezTo>
                <a:cubicBezTo>
                  <a:pt x="840" y="1128"/>
                  <a:pt x="1080" y="1088"/>
                  <a:pt x="1296" y="960"/>
                </a:cubicBezTo>
                <a:cubicBezTo>
                  <a:pt x="1512" y="832"/>
                  <a:pt x="1672" y="656"/>
                  <a:pt x="1920" y="528"/>
                </a:cubicBezTo>
                <a:cubicBezTo>
                  <a:pt x="2168" y="400"/>
                  <a:pt x="2568" y="280"/>
                  <a:pt x="2784" y="192"/>
                </a:cubicBezTo>
                <a:cubicBezTo>
                  <a:pt x="3000" y="104"/>
                  <a:pt x="3108" y="52"/>
                  <a:pt x="321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>
              <a:latin typeface="Arial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7162800" y="2238375"/>
            <a:ext cx="644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p(z)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124200" y="3990975"/>
            <a:ext cx="45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F</a:t>
            </a:r>
            <a:r>
              <a:rPr lang="de-DE" sz="2000" baseline="-25000">
                <a:latin typeface="Comic Sans MS" pitchFamily="66" charset="0"/>
              </a:rPr>
              <a:t>1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324600" y="2466975"/>
            <a:ext cx="477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F</a:t>
            </a:r>
            <a:r>
              <a:rPr lang="de-DE" sz="2000" baseline="-25000">
                <a:latin typeface="Comic Sans MS" pitchFamily="66" charset="0"/>
              </a:rPr>
              <a:t>3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48" name="Arc 12"/>
          <p:cNvSpPr>
            <a:spLocks/>
          </p:cNvSpPr>
          <p:nvPr/>
        </p:nvSpPr>
        <p:spPr bwMode="auto">
          <a:xfrm flipH="1">
            <a:off x="4191000" y="3810000"/>
            <a:ext cx="1524000" cy="685800"/>
          </a:xfrm>
          <a:custGeom>
            <a:avLst/>
            <a:gdLst>
              <a:gd name="T0" fmla="*/ 660379 w 21543"/>
              <a:gd name="T1" fmla="*/ 0 h 19479"/>
              <a:gd name="T2" fmla="*/ 1524000 w 21543"/>
              <a:gd name="T3" fmla="*/ 630630 h 19479"/>
              <a:gd name="T4" fmla="*/ 0 w 21543"/>
              <a:gd name="T5" fmla="*/ 685800 h 19479"/>
              <a:gd name="T6" fmla="*/ 0 60000 65536"/>
              <a:gd name="T7" fmla="*/ 0 60000 65536"/>
              <a:gd name="T8" fmla="*/ 0 60000 65536"/>
              <a:gd name="T9" fmla="*/ 0 w 21543"/>
              <a:gd name="T10" fmla="*/ 0 h 19479"/>
              <a:gd name="T11" fmla="*/ 21543 w 21543"/>
              <a:gd name="T12" fmla="*/ 19479 h 194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9479" fill="none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</a:path>
              <a:path w="21543" h="19479" stroke="0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  <a:lnTo>
                  <a:pt x="0" y="19479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49" name="Arc 13"/>
          <p:cNvSpPr>
            <a:spLocks/>
          </p:cNvSpPr>
          <p:nvPr/>
        </p:nvSpPr>
        <p:spPr bwMode="auto">
          <a:xfrm flipH="1">
            <a:off x="5715000" y="3048000"/>
            <a:ext cx="2590800" cy="533400"/>
          </a:xfrm>
          <a:custGeom>
            <a:avLst/>
            <a:gdLst>
              <a:gd name="T0" fmla="*/ 1676570 w 21543"/>
              <a:gd name="T1" fmla="*/ 0 h 16498"/>
              <a:gd name="T2" fmla="*/ 2590800 w 21543"/>
              <a:gd name="T3" fmla="*/ 482737 h 16498"/>
              <a:gd name="T4" fmla="*/ 0 w 21543"/>
              <a:gd name="T5" fmla="*/ 533400 h 16498"/>
              <a:gd name="T6" fmla="*/ 0 60000 65536"/>
              <a:gd name="T7" fmla="*/ 0 60000 65536"/>
              <a:gd name="T8" fmla="*/ 0 60000 65536"/>
              <a:gd name="T9" fmla="*/ 0 w 21543"/>
              <a:gd name="T10" fmla="*/ 0 h 16498"/>
              <a:gd name="T11" fmla="*/ 21543 w 21543"/>
              <a:gd name="T12" fmla="*/ 16498 h 164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6498" fill="none" extrusionOk="0">
                <a:moveTo>
                  <a:pt x="13941" y="-1"/>
                </a:moveTo>
                <a:cubicBezTo>
                  <a:pt x="18381" y="3751"/>
                  <a:pt x="21121" y="9133"/>
                  <a:pt x="21543" y="14930"/>
                </a:cubicBezTo>
              </a:path>
              <a:path w="21543" h="16498" stroke="0" extrusionOk="0">
                <a:moveTo>
                  <a:pt x="13941" y="-1"/>
                </a:moveTo>
                <a:cubicBezTo>
                  <a:pt x="18381" y="3751"/>
                  <a:pt x="21121" y="9133"/>
                  <a:pt x="21543" y="14930"/>
                </a:cubicBezTo>
                <a:lnTo>
                  <a:pt x="0" y="16498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50" name="Arc 14"/>
          <p:cNvSpPr>
            <a:spLocks/>
          </p:cNvSpPr>
          <p:nvPr/>
        </p:nvSpPr>
        <p:spPr bwMode="auto">
          <a:xfrm flipH="1">
            <a:off x="2819400" y="4495800"/>
            <a:ext cx="1524000" cy="762000"/>
          </a:xfrm>
          <a:custGeom>
            <a:avLst/>
            <a:gdLst>
              <a:gd name="T0" fmla="*/ 660379 w 21543"/>
              <a:gd name="T1" fmla="*/ 0 h 19479"/>
              <a:gd name="T2" fmla="*/ 1524000 w 21543"/>
              <a:gd name="T3" fmla="*/ 700700 h 19479"/>
              <a:gd name="T4" fmla="*/ 0 w 21543"/>
              <a:gd name="T5" fmla="*/ 762000 h 19479"/>
              <a:gd name="T6" fmla="*/ 0 60000 65536"/>
              <a:gd name="T7" fmla="*/ 0 60000 65536"/>
              <a:gd name="T8" fmla="*/ 0 60000 65536"/>
              <a:gd name="T9" fmla="*/ 0 w 21543"/>
              <a:gd name="T10" fmla="*/ 0 h 19479"/>
              <a:gd name="T11" fmla="*/ 21543 w 21543"/>
              <a:gd name="T12" fmla="*/ 19479 h 194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9479" fill="none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</a:path>
              <a:path w="21543" h="19479" stroke="0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  <a:lnTo>
                  <a:pt x="0" y="19479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51" name="Arc 15"/>
          <p:cNvSpPr>
            <a:spLocks/>
          </p:cNvSpPr>
          <p:nvPr/>
        </p:nvSpPr>
        <p:spPr bwMode="auto">
          <a:xfrm flipV="1">
            <a:off x="3200400" y="3581400"/>
            <a:ext cx="1524000" cy="685800"/>
          </a:xfrm>
          <a:custGeom>
            <a:avLst/>
            <a:gdLst>
              <a:gd name="T0" fmla="*/ 660379 w 21543"/>
              <a:gd name="T1" fmla="*/ 0 h 19479"/>
              <a:gd name="T2" fmla="*/ 1524000 w 21543"/>
              <a:gd name="T3" fmla="*/ 630630 h 19479"/>
              <a:gd name="T4" fmla="*/ 0 w 21543"/>
              <a:gd name="T5" fmla="*/ 685800 h 19479"/>
              <a:gd name="T6" fmla="*/ 0 60000 65536"/>
              <a:gd name="T7" fmla="*/ 0 60000 65536"/>
              <a:gd name="T8" fmla="*/ 0 60000 65536"/>
              <a:gd name="T9" fmla="*/ 0 w 21543"/>
              <a:gd name="T10" fmla="*/ 0 h 19479"/>
              <a:gd name="T11" fmla="*/ 21543 w 21543"/>
              <a:gd name="T12" fmla="*/ 19479 h 194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9479" fill="none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</a:path>
              <a:path w="21543" h="19479" stroke="0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  <a:lnTo>
                  <a:pt x="0" y="1947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52" name="Arc 16"/>
          <p:cNvSpPr>
            <a:spLocks/>
          </p:cNvSpPr>
          <p:nvPr/>
        </p:nvSpPr>
        <p:spPr bwMode="auto">
          <a:xfrm flipV="1">
            <a:off x="1828800" y="4343400"/>
            <a:ext cx="1524000" cy="685800"/>
          </a:xfrm>
          <a:custGeom>
            <a:avLst/>
            <a:gdLst>
              <a:gd name="T0" fmla="*/ 660379 w 21543"/>
              <a:gd name="T1" fmla="*/ 0 h 19479"/>
              <a:gd name="T2" fmla="*/ 1524000 w 21543"/>
              <a:gd name="T3" fmla="*/ 630630 h 19479"/>
              <a:gd name="T4" fmla="*/ 0 w 21543"/>
              <a:gd name="T5" fmla="*/ 685800 h 19479"/>
              <a:gd name="T6" fmla="*/ 0 60000 65536"/>
              <a:gd name="T7" fmla="*/ 0 60000 65536"/>
              <a:gd name="T8" fmla="*/ 0 60000 65536"/>
              <a:gd name="T9" fmla="*/ 0 w 21543"/>
              <a:gd name="T10" fmla="*/ 0 h 19479"/>
              <a:gd name="T11" fmla="*/ 21543 w 21543"/>
              <a:gd name="T12" fmla="*/ 19479 h 194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9479" fill="none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</a:path>
              <a:path w="21543" h="19479" stroke="0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  <a:lnTo>
                  <a:pt x="0" y="1947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53" name="Arc 17"/>
          <p:cNvSpPr>
            <a:spLocks/>
          </p:cNvSpPr>
          <p:nvPr/>
        </p:nvSpPr>
        <p:spPr bwMode="auto">
          <a:xfrm flipV="1">
            <a:off x="4343400" y="2895600"/>
            <a:ext cx="2209800" cy="381000"/>
          </a:xfrm>
          <a:custGeom>
            <a:avLst/>
            <a:gdLst>
              <a:gd name="T0" fmla="*/ 1244763 w 21543"/>
              <a:gd name="T1" fmla="*/ 0 h 17869"/>
              <a:gd name="T2" fmla="*/ 2209800 w 21543"/>
              <a:gd name="T3" fmla="*/ 347589 h 17869"/>
              <a:gd name="T4" fmla="*/ 0 w 21543"/>
              <a:gd name="T5" fmla="*/ 381000 h 17869"/>
              <a:gd name="T6" fmla="*/ 0 60000 65536"/>
              <a:gd name="T7" fmla="*/ 0 60000 65536"/>
              <a:gd name="T8" fmla="*/ 0 60000 65536"/>
              <a:gd name="T9" fmla="*/ 0 w 21543"/>
              <a:gd name="T10" fmla="*/ 0 h 17869"/>
              <a:gd name="T11" fmla="*/ 21543 w 21543"/>
              <a:gd name="T12" fmla="*/ 17869 h 178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7869" fill="none" extrusionOk="0">
                <a:moveTo>
                  <a:pt x="12135" y="-1"/>
                </a:moveTo>
                <a:cubicBezTo>
                  <a:pt x="17598" y="3710"/>
                  <a:pt x="21063" y="9715"/>
                  <a:pt x="21543" y="16301"/>
                </a:cubicBezTo>
              </a:path>
              <a:path w="21543" h="17869" stroke="0" extrusionOk="0">
                <a:moveTo>
                  <a:pt x="12135" y="-1"/>
                </a:moveTo>
                <a:cubicBezTo>
                  <a:pt x="17598" y="3710"/>
                  <a:pt x="21063" y="9715"/>
                  <a:pt x="21543" y="16301"/>
                </a:cubicBezTo>
                <a:lnTo>
                  <a:pt x="0" y="1786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3581400" y="4524375"/>
            <a:ext cx="447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Q</a:t>
            </a:r>
            <a:r>
              <a:rPr lang="de-DE" sz="2000" baseline="-25000">
                <a:latin typeface="Comic Sans MS" pitchFamily="66" charset="0"/>
              </a:rPr>
              <a:t>1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105400" y="3686175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Q</a:t>
            </a:r>
            <a:r>
              <a:rPr lang="de-DE" sz="2000" baseline="-25000">
                <a:latin typeface="Comic Sans MS" pitchFamily="66" charset="0"/>
              </a:rPr>
              <a:t>2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6629400" y="3000375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Q</a:t>
            </a:r>
            <a:r>
              <a:rPr lang="de-DE" sz="2000" baseline="-25000">
                <a:latin typeface="Comic Sans MS" pitchFamily="66" charset="0"/>
              </a:rPr>
              <a:t>3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838200" y="914400"/>
            <a:ext cx="7589838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GB" sz="2400">
                <a:latin typeface="Arial" charset="0"/>
              </a:rPr>
              <a:t>Pada keseimbangan, marginal bid, marginal offer, dan harga rumah </a:t>
            </a:r>
            <a:r>
              <a:rPr lang="en-GB" sz="2400">
                <a:solidFill>
                  <a:schemeClr val="tx2"/>
                </a:solidFill>
                <a:latin typeface="Arial" charset="0"/>
              </a:rPr>
              <a:t>adalah identik</a:t>
            </a:r>
            <a:r>
              <a:rPr lang="en-GB" sz="2400">
                <a:latin typeface="Arial" charset="0"/>
              </a:rPr>
              <a:t> – semua pihak pada pasar, memberikan nilai rumah yang sama </a:t>
            </a:r>
            <a:endParaRPr lang="de-DE" sz="240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1143000"/>
          </a:xfrm>
          <a:noFill/>
        </p:spPr>
        <p:txBody>
          <a:bodyPr anchor="t"/>
          <a:lstStyle/>
          <a:p>
            <a:r>
              <a:rPr lang="id-ID" dirty="0" smtClean="0">
                <a:latin typeface="Arial" charset="0"/>
              </a:rPr>
              <a:t>FUNGSI EKONOMETRIK HPM</a:t>
            </a:r>
            <a:endParaRPr lang="en-GB" dirty="0">
              <a:latin typeface="Arial" charset="0"/>
            </a:endParaRP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5720" y="1928802"/>
            <a:ext cx="7589838" cy="40005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d-ID" sz="2400" dirty="0" smtClean="0">
                <a:latin typeface="Arial" charset="0"/>
              </a:rPr>
              <a:t>Fungsi hedonic price dapat ditentukan dengan persamaan regresi: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id-ID" sz="2400" dirty="0" smtClean="0">
              <a:latin typeface="Arial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id-ID" sz="2400" dirty="0" smtClean="0">
                <a:latin typeface="Arial" charset="0"/>
              </a:rPr>
              <a:t>P</a:t>
            </a:r>
            <a:r>
              <a:rPr lang="id-ID" sz="1600" dirty="0" smtClean="0">
                <a:latin typeface="Arial" charset="0"/>
              </a:rPr>
              <a:t>h</a:t>
            </a:r>
            <a:r>
              <a:rPr lang="id-ID" sz="2400" dirty="0" smtClean="0">
                <a:latin typeface="Arial" charset="0"/>
              </a:rPr>
              <a:t> = P (X</a:t>
            </a:r>
            <a:r>
              <a:rPr lang="id-ID" sz="1600" dirty="0" smtClean="0">
                <a:latin typeface="Arial" charset="0"/>
              </a:rPr>
              <a:t>1</a:t>
            </a:r>
            <a:r>
              <a:rPr lang="id-ID" sz="2400" dirty="0" smtClean="0">
                <a:latin typeface="Arial" charset="0"/>
              </a:rPr>
              <a:t>, X</a:t>
            </a:r>
            <a:r>
              <a:rPr lang="id-ID" sz="1600" dirty="0" smtClean="0">
                <a:latin typeface="Arial" charset="0"/>
              </a:rPr>
              <a:t>2</a:t>
            </a:r>
            <a:r>
              <a:rPr lang="id-ID" sz="2400" dirty="0" smtClean="0">
                <a:latin typeface="Arial" charset="0"/>
              </a:rPr>
              <a:t>, ...., X</a:t>
            </a:r>
            <a:r>
              <a:rPr lang="id-ID" dirty="0" smtClean="0">
                <a:latin typeface="Arial" charset="0"/>
              </a:rPr>
              <a:t>n</a:t>
            </a:r>
            <a:r>
              <a:rPr lang="id-ID" sz="2400" dirty="0" smtClean="0">
                <a:latin typeface="Arial" charset="0"/>
              </a:rPr>
              <a:t>, Y</a:t>
            </a:r>
            <a:r>
              <a:rPr lang="id-ID" sz="1600" dirty="0" smtClean="0">
                <a:latin typeface="Arial" charset="0"/>
              </a:rPr>
              <a:t>1</a:t>
            </a:r>
            <a:r>
              <a:rPr lang="id-ID" sz="2400" dirty="0" smtClean="0">
                <a:latin typeface="Arial" charset="0"/>
              </a:rPr>
              <a:t>, Y</a:t>
            </a:r>
            <a:r>
              <a:rPr lang="id-ID" sz="1600" dirty="0" smtClean="0">
                <a:latin typeface="Arial" charset="0"/>
              </a:rPr>
              <a:t>2</a:t>
            </a:r>
            <a:r>
              <a:rPr lang="id-ID" sz="2400" dirty="0" smtClean="0">
                <a:latin typeface="Arial" charset="0"/>
              </a:rPr>
              <a:t>, ...., Y</a:t>
            </a:r>
            <a:r>
              <a:rPr lang="id-ID" dirty="0" smtClean="0">
                <a:latin typeface="Arial" charset="0"/>
              </a:rPr>
              <a:t>n</a:t>
            </a:r>
            <a:r>
              <a:rPr lang="id-ID" sz="2400" dirty="0" smtClean="0">
                <a:latin typeface="Arial" charset="0"/>
              </a:rPr>
              <a:t>, Z</a:t>
            </a:r>
            <a:r>
              <a:rPr lang="id-ID" dirty="0" smtClean="0">
                <a:latin typeface="Arial" charset="0"/>
              </a:rPr>
              <a:t>1</a:t>
            </a:r>
            <a:r>
              <a:rPr lang="id-ID" sz="2400" dirty="0" smtClean="0">
                <a:latin typeface="Arial" charset="0"/>
              </a:rPr>
              <a:t>, Z</a:t>
            </a:r>
            <a:r>
              <a:rPr lang="id-ID" sz="1600" dirty="0" smtClean="0">
                <a:latin typeface="Arial" charset="0"/>
              </a:rPr>
              <a:t>2</a:t>
            </a:r>
            <a:r>
              <a:rPr lang="id-ID" sz="2400" dirty="0" smtClean="0">
                <a:latin typeface="Arial" charset="0"/>
              </a:rPr>
              <a:t>, ..., Z</a:t>
            </a:r>
            <a:r>
              <a:rPr lang="id-ID" dirty="0" smtClean="0">
                <a:latin typeface="Arial" charset="0"/>
              </a:rPr>
              <a:t>n</a:t>
            </a:r>
            <a:r>
              <a:rPr lang="id-ID" sz="2400" dirty="0" smtClean="0">
                <a:latin typeface="Arial" charset="0"/>
              </a:rPr>
              <a:t>)</a:t>
            </a:r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id-ID" sz="2400" dirty="0" smtClean="0"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id-ID" sz="2400" dirty="0" smtClean="0">
                <a:latin typeface="Arial" charset="0"/>
              </a:rPr>
              <a:t>	 P</a:t>
            </a:r>
            <a:r>
              <a:rPr lang="id-ID" sz="1600" dirty="0" smtClean="0">
                <a:latin typeface="Arial" charset="0"/>
              </a:rPr>
              <a:t>h </a:t>
            </a:r>
            <a:r>
              <a:rPr lang="id-ID" sz="2400" dirty="0" smtClean="0">
                <a:latin typeface="Arial" charset="0"/>
              </a:rPr>
              <a:t>= harga lahan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id-ID" sz="2400" dirty="0" smtClean="0">
                <a:latin typeface="Arial" charset="0"/>
              </a:rPr>
              <a:t>	 X1-n = karakteristik lahan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id-ID" sz="2400" dirty="0" smtClean="0">
                <a:latin typeface="Arial" charset="0"/>
              </a:rPr>
              <a:t>	 Y1-n = karaktersitik lingkungan sekitar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id-ID" sz="2400" dirty="0" smtClean="0">
                <a:latin typeface="Arial" charset="0"/>
              </a:rPr>
              <a:t>	 Z1-n = karakteristik lingkungan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2100"/>
            <a:ext cx="8229600" cy="1384300"/>
          </a:xfrm>
          <a:noFill/>
        </p:spPr>
        <p:txBody>
          <a:bodyPr anchor="t"/>
          <a:lstStyle/>
          <a:p>
            <a:r>
              <a:rPr lang="en-US" dirty="0" err="1" smtClean="0">
                <a:latin typeface="Arial" charset="0"/>
              </a:rPr>
              <a:t>Ke</a:t>
            </a:r>
            <a:r>
              <a:rPr lang="id-ID" dirty="0" smtClean="0">
                <a:latin typeface="Arial" charset="0"/>
              </a:rPr>
              <a:t>UNGGULAN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HPM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7298"/>
            <a:ext cx="7858148" cy="4662502"/>
          </a:xfrm>
        </p:spPr>
        <p:txBody>
          <a:bodyPr>
            <a:normAutofit/>
          </a:bodyPr>
          <a:lstStyle/>
          <a:p>
            <a:pPr marL="609600" indent="-609600" algn="just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id-ID" sz="2800" dirty="0" smtClean="0"/>
              <a:t>Dapat digunakan untuk mengestimasi nilai SDAL berdasarkan pilihan yang ada</a:t>
            </a:r>
            <a:endParaRPr lang="en-US" sz="2800" dirty="0">
              <a:sym typeface="Wingdings 3" pitchFamily="18" charset="2"/>
            </a:endParaRPr>
          </a:p>
          <a:p>
            <a:pPr marL="609600" indent="-609600" algn="just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id-ID" sz="2800" dirty="0" smtClean="0">
                <a:sym typeface="Wingdings 3" pitchFamily="18" charset="2"/>
              </a:rPr>
              <a:t>Informasi yang dibutuhkan dapat dikumpulkan secara efisien dan mudah</a:t>
            </a:r>
            <a:endParaRPr lang="en-US" sz="2800" dirty="0">
              <a:sym typeface="Wingdings 3" pitchFamily="18" charset="2"/>
            </a:endParaRPr>
          </a:p>
          <a:p>
            <a:pPr marL="609600" indent="-609600" algn="just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id-ID" sz="2800" dirty="0" smtClean="0">
                <a:sym typeface="Wingdings 3" pitchFamily="18" charset="2"/>
              </a:rPr>
              <a:t>Data yang terkait dengan tempat tinggal atau lahan dan karakteristiknya dapat diperoleh dari berbagau sumber dan dapat dikaitkan dengan data sekunder</a:t>
            </a:r>
            <a:endParaRPr lang="en-US" sz="2800" dirty="0">
              <a:sym typeface="Wingdings 3" pitchFamily="18" charset="2"/>
            </a:endParaRPr>
          </a:p>
          <a:p>
            <a:pPr marL="609600" indent="-609600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2100"/>
            <a:ext cx="8229600" cy="1384300"/>
          </a:xfrm>
          <a:noFill/>
        </p:spPr>
        <p:txBody>
          <a:bodyPr anchor="t"/>
          <a:lstStyle/>
          <a:p>
            <a:r>
              <a:rPr lang="en-US">
                <a:latin typeface="Arial" charset="0"/>
              </a:rPr>
              <a:t>Kelemahan HPM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2984"/>
            <a:ext cx="8229600" cy="4876816"/>
          </a:xfrm>
        </p:spPr>
        <p:txBody>
          <a:bodyPr>
            <a:normAutofit lnSpcReduction="10000"/>
          </a:bodyPr>
          <a:lstStyle/>
          <a:p>
            <a:pPr marL="609600" indent="-609600" algn="just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en-US" sz="2400" dirty="0"/>
              <a:t>Agar HPM </a:t>
            </a:r>
            <a:r>
              <a:rPr lang="en-US" sz="2400" dirty="0" err="1"/>
              <a:t>benar-benar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max WTP,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diamati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keseimbangan</a:t>
            </a:r>
            <a:r>
              <a:rPr lang="en-US" sz="2400" dirty="0"/>
              <a:t>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RT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 SK </a:t>
            </a:r>
            <a:r>
              <a:rPr lang="en-US" sz="2400" dirty="0">
                <a:sym typeface="Wingdings 3" pitchFamily="18" charset="2"/>
              </a:rPr>
              <a:t> </a:t>
            </a:r>
            <a:r>
              <a:rPr lang="en-US" sz="2400" dirty="0" err="1">
                <a:sym typeface="Wingdings 3" pitchFamily="18" charset="2"/>
              </a:rPr>
              <a:t>hanya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jika</a:t>
            </a:r>
            <a:r>
              <a:rPr lang="en-US" sz="2400" dirty="0">
                <a:sym typeface="Wingdings 3" pitchFamily="18" charset="2"/>
              </a:rPr>
              <a:t>  HPM </a:t>
            </a:r>
            <a:r>
              <a:rPr lang="en-US" sz="2400" dirty="0" err="1">
                <a:sym typeface="Wingdings 3" pitchFamily="18" charset="2"/>
              </a:rPr>
              <a:t>adalah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merupakan</a:t>
            </a:r>
            <a:r>
              <a:rPr lang="en-US" sz="2400" dirty="0">
                <a:sym typeface="Wingdings 3" pitchFamily="18" charset="2"/>
              </a:rPr>
              <a:t> marginal WTP  </a:t>
            </a:r>
            <a:r>
              <a:rPr lang="en-US" sz="2400" dirty="0" err="1">
                <a:sym typeface="Wingdings 3" pitchFamily="18" charset="2"/>
              </a:rPr>
              <a:t>kenyataannya</a:t>
            </a:r>
            <a:r>
              <a:rPr lang="en-US" sz="2400" dirty="0">
                <a:sym typeface="Wingdings 3" pitchFamily="18" charset="2"/>
              </a:rPr>
              <a:t> &lt;&lt;&lt; RT </a:t>
            </a:r>
            <a:r>
              <a:rPr lang="en-US" sz="2400" dirty="0" err="1">
                <a:sym typeface="Wingdings 3" pitchFamily="18" charset="2"/>
              </a:rPr>
              <a:t>yg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mengetahui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harga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yg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diberikan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sebagai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suatu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bundel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kualitas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sbg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syarat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marjinal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untuk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penggunaan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maksimum</a:t>
            </a:r>
            <a:endParaRPr lang="en-US" sz="2400" dirty="0">
              <a:sym typeface="Wingdings 3" pitchFamily="18" charset="2"/>
            </a:endParaRPr>
          </a:p>
          <a:p>
            <a:pPr marL="609600" indent="-609600" algn="just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en-US" sz="2400" dirty="0" err="1">
                <a:sym typeface="Wingdings 3" pitchFamily="18" charset="2"/>
              </a:rPr>
              <a:t>Masalah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symetri</a:t>
            </a:r>
            <a:r>
              <a:rPr lang="en-US" sz="2400" dirty="0">
                <a:sym typeface="Wingdings 3" pitchFamily="18" charset="2"/>
              </a:rPr>
              <a:t> : </a:t>
            </a:r>
            <a:r>
              <a:rPr lang="en-US" sz="2400" dirty="0" err="1">
                <a:sym typeface="Wingdings 3" pitchFamily="18" charset="2"/>
              </a:rPr>
              <a:t>sebuah</a:t>
            </a:r>
            <a:r>
              <a:rPr lang="en-US" sz="2400" dirty="0">
                <a:sym typeface="Wingdings 3" pitchFamily="18" charset="2"/>
              </a:rPr>
              <a:t> RT </a:t>
            </a:r>
            <a:r>
              <a:rPr lang="en-US" sz="2400" dirty="0" err="1">
                <a:sym typeface="Wingdings 3" pitchFamily="18" charset="2"/>
              </a:rPr>
              <a:t>dgn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banyak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satuan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yg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berubah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harus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mengetahui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secara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tepat</a:t>
            </a:r>
            <a:r>
              <a:rPr lang="en-US" sz="2400" dirty="0">
                <a:sym typeface="Wingdings 3" pitchFamily="18" charset="2"/>
              </a:rPr>
              <a:t> &amp; </a:t>
            </a:r>
            <a:r>
              <a:rPr lang="en-US" sz="2400" dirty="0" err="1">
                <a:sym typeface="Wingdings 3" pitchFamily="18" charset="2"/>
              </a:rPr>
              <a:t>pasti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nilai</a:t>
            </a:r>
            <a:r>
              <a:rPr lang="en-US" sz="2400" dirty="0">
                <a:sym typeface="Wingdings 3" pitchFamily="18" charset="2"/>
              </a:rPr>
              <a:t> WTP </a:t>
            </a:r>
            <a:r>
              <a:rPr lang="en-US" sz="2400" dirty="0" err="1">
                <a:sym typeface="Wingdings 3" pitchFamily="18" charset="2"/>
              </a:rPr>
              <a:t>setiap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perubahan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marjinal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dr</a:t>
            </a:r>
            <a:r>
              <a:rPr lang="en-US" sz="2400" dirty="0">
                <a:sym typeface="Wingdings 3" pitchFamily="18" charset="2"/>
              </a:rPr>
              <a:t> RT </a:t>
            </a:r>
            <a:r>
              <a:rPr lang="en-US" sz="2400" dirty="0" err="1">
                <a:sym typeface="Wingdings 3" pitchFamily="18" charset="2"/>
              </a:rPr>
              <a:t>yg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diteliti</a:t>
            </a:r>
            <a:endParaRPr lang="en-US" sz="2400" dirty="0">
              <a:sym typeface="Wingdings 3" pitchFamily="18" charset="2"/>
            </a:endParaRPr>
          </a:p>
          <a:p>
            <a:pPr marL="609600" indent="-609600" algn="just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en-US" sz="2400" dirty="0" err="1">
                <a:sym typeface="Wingdings 3" pitchFamily="18" charset="2"/>
              </a:rPr>
              <a:t>Hanya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dapat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membuat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pernyataan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ttg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perbedaan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kualitas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lingkungan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dr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wilayah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pengamatan</a:t>
            </a:r>
            <a:r>
              <a:rPr lang="en-US" sz="2400" dirty="0">
                <a:sym typeface="Wingdings 3" pitchFamily="18" charset="2"/>
              </a:rPr>
              <a:t>  </a:t>
            </a:r>
            <a:r>
              <a:rPr lang="en-US" sz="2400" dirty="0" err="1">
                <a:sym typeface="Wingdings 3" pitchFamily="18" charset="2"/>
              </a:rPr>
              <a:t>tidak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dapat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diterapkan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untuk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menilai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keadaan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lingkungan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yg</a:t>
            </a:r>
            <a:r>
              <a:rPr lang="en-US" sz="2400" dirty="0">
                <a:sym typeface="Wingdings 3" pitchFamily="18" charset="2"/>
              </a:rPr>
              <a:t> </a:t>
            </a:r>
            <a:r>
              <a:rPr lang="en-US" sz="2400" dirty="0" err="1">
                <a:sym typeface="Wingdings 3" pitchFamily="18" charset="2"/>
              </a:rPr>
              <a:t>diamati</a:t>
            </a:r>
            <a:endParaRPr lang="en-US" sz="2400" dirty="0">
              <a:sym typeface="Wingdings 3" pitchFamily="18" charset="2"/>
            </a:endParaRPr>
          </a:p>
          <a:p>
            <a:pPr marL="609600" indent="-609600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28600"/>
            <a:ext cx="8229600" cy="563563"/>
          </a:xfrm>
        </p:spPr>
        <p:txBody>
          <a:bodyPr anchor="t">
            <a:normAutofit fontScale="90000"/>
          </a:bodyPr>
          <a:lstStyle/>
          <a:p>
            <a:r>
              <a:rPr lang="en-US" sz="3800" b="1" dirty="0">
                <a:latin typeface="Arial" charset="0"/>
              </a:rPr>
              <a:t>PENDAHULUAN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20" y="1571612"/>
            <a:ext cx="7715304" cy="528638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800" dirty="0" smtClean="0"/>
              <a:t>Hedonic </a:t>
            </a:r>
            <a:r>
              <a:rPr lang="en-US" sz="2800" dirty="0"/>
              <a:t>Price Method (HPM)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mengestimasi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nilai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ekosistem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atau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jasa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lingkungan</a:t>
            </a:r>
            <a:r>
              <a:rPr lang="en-US" sz="2800" b="1" dirty="0">
                <a:solidFill>
                  <a:schemeClr val="tx2"/>
                </a:solidFill>
              </a:rPr>
              <a:t> yang </a:t>
            </a:r>
            <a:r>
              <a:rPr lang="en-US" sz="2800" b="1" dirty="0" err="1">
                <a:solidFill>
                  <a:schemeClr val="tx2"/>
                </a:solidFill>
              </a:rPr>
              <a:t>secara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langsung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mempengaruhi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i="1" dirty="0">
                <a:solidFill>
                  <a:schemeClr val="tx2"/>
                </a:solidFill>
              </a:rPr>
              <a:t>market </a:t>
            </a:r>
            <a:r>
              <a:rPr lang="en-US" sz="2800" b="1" i="1" dirty="0" smtClean="0">
                <a:solidFill>
                  <a:schemeClr val="tx2"/>
                </a:solidFill>
              </a:rPr>
              <a:t>price</a:t>
            </a:r>
            <a:r>
              <a:rPr lang="en-US" sz="2600" dirty="0" smtClean="0"/>
              <a:t>.</a:t>
            </a:r>
            <a:endParaRPr lang="id-ID" sz="2600" dirty="0" smtClean="0"/>
          </a:p>
          <a:p>
            <a:pPr algn="just">
              <a:lnSpc>
                <a:spcPct val="90000"/>
              </a:lnSpc>
              <a:spcBef>
                <a:spcPct val="45000"/>
              </a:spcBef>
              <a:buNone/>
            </a:pPr>
            <a:endParaRPr lang="en-US" sz="2600" dirty="0"/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id-ID" sz="2800" dirty="0" smtClean="0"/>
              <a:t>Dalam kajian nilai ekonomi SDAL menggunakan pendekatan HPM, diasumsikan bahwasanya individu menerima/membeli properti (rumah/lahan) sebagai satu kesatuan dengan berbagai atribut dan karakteristik lingkungan yang terdapat disekitar properti tersebut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1720840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buFont typeface="Wingdings" pitchFamily="2" charset="2"/>
              <a:buChar char="q"/>
            </a:pPr>
            <a:r>
              <a:rPr lang="id-ID" sz="2400" dirty="0" smtClean="0"/>
              <a:t> Metode ini (HPM) didasarkan pada perbedaan harga sewa lahan atau harga sewa rumah, dengan asumsi bahwa perbedaan ini disebabkan oleh perbedaan kualitas lingkungan. Selisih harga merupakan harga kualitas lingkungan tersebut.</a:t>
            </a:r>
          </a:p>
          <a:p>
            <a:pPr algn="just"/>
            <a:endParaRPr lang="id-ID" sz="2400" dirty="0" smtClean="0"/>
          </a:p>
          <a:p>
            <a:pPr lvl="1" indent="-457200" algn="just">
              <a:buFont typeface="Wingdings" pitchFamily="2" charset="2"/>
              <a:buChar char="q"/>
            </a:pPr>
            <a:r>
              <a:rPr lang="id-ID" sz="2400" dirty="0" smtClean="0"/>
              <a:t>Othman </a:t>
            </a:r>
            <a:r>
              <a:rPr lang="id-ID" sz="2400" i="1" dirty="0" smtClean="0"/>
              <a:t>et al</a:t>
            </a:r>
            <a:r>
              <a:rPr lang="id-ID" sz="2400" dirty="0" smtClean="0"/>
              <a:t>. (2006) menyebut metode ini dengan pendekatan hedonik, yaitu menduga kualitas lingkungan berdasarkan kesanggupan seseorang untuk membayar (WTP) lahan/properti atau komoditas lingkungan tersebut.</a:t>
            </a:r>
            <a:endParaRPr lang="id-ID" sz="24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4282" y="292100"/>
            <a:ext cx="8015318" cy="922322"/>
          </a:xfrm>
          <a:prstGeom prst="rect">
            <a:avLst/>
          </a:prstGeom>
        </p:spPr>
        <p:txBody>
          <a:bodyPr vert="horz" lIns="45720" tIns="0" rIns="45720" bIns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Hedonic Pricing Method (</a:t>
            </a:r>
            <a:r>
              <a:rPr kumimoji="0" lang="id-ID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1</a:t>
            </a: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)</a:t>
            </a:r>
            <a:endParaRPr kumimoji="0" lang="en-U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1720840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449263" algn="just">
              <a:buFont typeface="Wingdings" pitchFamily="2" charset="2"/>
              <a:buChar char="q"/>
            </a:pPr>
            <a:r>
              <a:rPr lang="id-ID" sz="2400" dirty="0" smtClean="0"/>
              <a:t>Secara tidak langsung, dapat dinyatakan bahwasanya HPM digunakan untuk menentukan keterkaitan yang muncul antara atribut lingkungan dengan harga suatu barang yang memiliki nilai pasar, dalam hal ini harga rumah/lahan.</a:t>
            </a:r>
          </a:p>
          <a:p>
            <a:pPr algn="just"/>
            <a:endParaRPr lang="id-ID" sz="2400" dirty="0" smtClean="0"/>
          </a:p>
          <a:p>
            <a:pPr lvl="1" indent="-457200" algn="just">
              <a:buFont typeface="Wingdings" pitchFamily="2" charset="2"/>
              <a:buChar char="q"/>
            </a:pPr>
            <a:r>
              <a:rPr lang="id-ID" sz="2400" dirty="0" smtClean="0"/>
              <a:t>Keputusan individu dalam menentukan pembelian properti dipengaruhi oleh kualitas lingkungan, dimana kecenderungannya individu akan membayar lebih untuk mendapatkan rumah dengan kualitas lingkungan yang lebih baik .</a:t>
            </a:r>
            <a:endParaRPr lang="id-ID" sz="24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4282" y="292100"/>
            <a:ext cx="8015318" cy="922322"/>
          </a:xfrm>
          <a:prstGeom prst="rect">
            <a:avLst/>
          </a:prstGeom>
        </p:spPr>
        <p:txBody>
          <a:bodyPr vert="horz" lIns="45720" tIns="0" rIns="45720" bIns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Hedonic Pricing Method (</a:t>
            </a:r>
            <a:r>
              <a:rPr lang="id-ID" sz="3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Arial" charset="0"/>
                <a:ea typeface="+mj-ea"/>
                <a:cs typeface="+mj-cs"/>
              </a:rPr>
              <a:t>2</a:t>
            </a: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)</a:t>
            </a:r>
            <a:endParaRPr kumimoji="0" lang="en-U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142984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449263" algn="just">
              <a:buFont typeface="Wingdings" pitchFamily="2" charset="2"/>
              <a:buChar char="q"/>
            </a:pPr>
            <a:r>
              <a:rPr lang="en-US" sz="2400" dirty="0" smtClean="0"/>
              <a:t>Hanley n’ </a:t>
            </a:r>
            <a:r>
              <a:rPr lang="en-US" sz="2400" dirty="0" err="1" smtClean="0"/>
              <a:t>Spash</a:t>
            </a:r>
            <a:r>
              <a:rPr lang="en-US" sz="2400" dirty="0" smtClean="0"/>
              <a:t> (1993)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lahan</a:t>
            </a:r>
            <a:r>
              <a:rPr lang="en-US" sz="2400" dirty="0" smtClean="0"/>
              <a:t>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3 </a:t>
            </a:r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Lahan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,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sekitar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.</a:t>
            </a:r>
          </a:p>
          <a:p>
            <a:pPr algn="just"/>
            <a:endParaRPr lang="en-US" sz="2400" dirty="0" smtClean="0"/>
          </a:p>
          <a:p>
            <a:pPr lvl="1" indent="-457200" algn="just">
              <a:buAutoNum type="arabicPeriod"/>
            </a:pP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lahan</a:t>
            </a:r>
            <a:r>
              <a:rPr lang="en-US" sz="2400" dirty="0" smtClean="0"/>
              <a:t>: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lahan</a:t>
            </a:r>
            <a:r>
              <a:rPr lang="en-US" sz="2400" dirty="0" smtClean="0"/>
              <a:t>,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bangunan</a:t>
            </a:r>
            <a:r>
              <a:rPr lang="en-US" sz="2400" dirty="0" smtClean="0"/>
              <a:t>, status </a:t>
            </a:r>
            <a:r>
              <a:rPr lang="en-US" sz="2400" dirty="0" err="1" smtClean="0"/>
              <a:t>lahan</a:t>
            </a:r>
            <a:r>
              <a:rPr lang="en-US" sz="2400" dirty="0" smtClean="0"/>
              <a:t>, </a:t>
            </a:r>
            <a:r>
              <a:rPr lang="en-US" sz="2400" dirty="0" err="1" smtClean="0"/>
              <a:t>dsb</a:t>
            </a:r>
            <a:r>
              <a:rPr lang="en-US" sz="2400" dirty="0" smtClean="0"/>
              <a:t>.</a:t>
            </a:r>
          </a:p>
          <a:p>
            <a:pPr lvl="1" indent="-457200" algn="just">
              <a:buAutoNum type="arabicPeriod"/>
            </a:pP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sekitar</a:t>
            </a:r>
            <a:r>
              <a:rPr lang="en-US" sz="2400" dirty="0" smtClean="0"/>
              <a:t>: </a:t>
            </a:r>
            <a:r>
              <a:rPr lang="en-US" sz="2400" dirty="0" err="1" smtClean="0"/>
              <a:t>akses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jalan</a:t>
            </a:r>
            <a:r>
              <a:rPr lang="en-US" sz="2400" dirty="0" smtClean="0"/>
              <a:t> </a:t>
            </a:r>
            <a:r>
              <a:rPr lang="en-US" sz="2400" dirty="0" err="1" smtClean="0"/>
              <a:t>uatam</a:t>
            </a:r>
            <a:r>
              <a:rPr lang="en-US" sz="2400" dirty="0" smtClean="0"/>
              <a:t>, </a:t>
            </a:r>
            <a:r>
              <a:rPr lang="en-US" sz="2400" dirty="0" err="1" smtClean="0"/>
              <a:t>sekolah</a:t>
            </a:r>
            <a:r>
              <a:rPr lang="en-US" sz="2400" dirty="0" smtClean="0"/>
              <a:t>, </a:t>
            </a:r>
            <a:r>
              <a:rPr lang="en-US" sz="2400" i="1" dirty="0" smtClean="0"/>
              <a:t>neighborhood</a:t>
            </a:r>
            <a:r>
              <a:rPr lang="en-US" sz="2400" dirty="0" smtClean="0"/>
              <a:t>, </a:t>
            </a:r>
            <a:r>
              <a:rPr lang="en-US" sz="2400" dirty="0" err="1" smtClean="0"/>
              <a:t>dsb</a:t>
            </a:r>
            <a:r>
              <a:rPr lang="id-ID" sz="2400" dirty="0" smtClean="0"/>
              <a:t>.</a:t>
            </a:r>
          </a:p>
          <a:p>
            <a:pPr lvl="1" indent="-457200" algn="just">
              <a:buAutoNum type="arabicPeriod"/>
            </a:pPr>
            <a:r>
              <a:rPr lang="id-ID" sz="2400" dirty="0" smtClean="0"/>
              <a:t>Karakteristik lingkungan: kualitas udara, kualitas air, polusi, RTH, taman publik, dsb</a:t>
            </a:r>
            <a:endParaRPr lang="en-US" sz="24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4282" y="292100"/>
            <a:ext cx="8015318" cy="922322"/>
          </a:xfrm>
          <a:prstGeom prst="rect">
            <a:avLst/>
          </a:prstGeom>
        </p:spPr>
        <p:txBody>
          <a:bodyPr vert="horz" lIns="45720" tIns="0" rIns="45720" bIns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KARAKTERISTIK PROPERTI </a:t>
            </a: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(</a:t>
            </a:r>
            <a:r>
              <a:rPr lang="id-ID" sz="3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Arial" charset="0"/>
                <a:ea typeface="+mj-ea"/>
                <a:cs typeface="+mj-cs"/>
              </a:rPr>
              <a:t>2</a:t>
            </a: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)</a:t>
            </a:r>
            <a:endParaRPr kumimoji="0" lang="en-U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pic>
        <p:nvPicPr>
          <p:cNvPr id="4" name="Picture 4" descr="houses_in_miami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5015762"/>
            <a:ext cx="2357422" cy="184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92100"/>
            <a:ext cx="8015318" cy="922322"/>
          </a:xfrm>
        </p:spPr>
        <p:txBody>
          <a:bodyPr anchor="t"/>
          <a:lstStyle/>
          <a:p>
            <a:r>
              <a:rPr lang="en-US" dirty="0">
                <a:latin typeface="Arial" charset="0"/>
              </a:rPr>
              <a:t>Hedonic Pricing Method </a:t>
            </a:r>
            <a:r>
              <a:rPr lang="en-US" dirty="0" smtClean="0">
                <a:latin typeface="Arial" charset="0"/>
              </a:rPr>
              <a:t>(</a:t>
            </a:r>
            <a:r>
              <a:rPr lang="id-ID" dirty="0" smtClean="0">
                <a:latin typeface="Arial" charset="0"/>
              </a:rPr>
              <a:t>2</a:t>
            </a:r>
            <a:r>
              <a:rPr lang="en-US" dirty="0" smtClean="0">
                <a:latin typeface="Arial" charset="0"/>
              </a:rPr>
              <a:t>)</a:t>
            </a:r>
            <a:endParaRPr lang="en-US" dirty="0"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8229600" cy="3048000"/>
          </a:xfrm>
          <a:noFill/>
        </p:spPr>
        <p:txBody>
          <a:bodyPr/>
          <a:lstStyle/>
          <a:p>
            <a:r>
              <a:rPr lang="en-US" sz="2600"/>
              <a:t>Menghitung harga pasar dari barang + jenis kualitas lingkungan</a:t>
            </a:r>
          </a:p>
          <a:p>
            <a:r>
              <a:rPr lang="en-US" sz="2600"/>
              <a:t>Harga dari barang-barang tidak bergerak (bangunan dll), </a:t>
            </a:r>
            <a:r>
              <a:rPr lang="en-US" sz="2600">
                <a:sym typeface="Wingdings 3" pitchFamily="18" charset="2"/>
              </a:rPr>
              <a:t>luas, usia &amp; kualitas, jarak antara kemungkinan tempat kerja + tempat tinggal, kualitas udara yg dihirup, kemacetan lalu lintas &amp; komponen kualitas lingkungan lainnya</a:t>
            </a:r>
          </a:p>
          <a:p>
            <a:endParaRPr lang="en-US" sz="2600"/>
          </a:p>
        </p:txBody>
      </p:sp>
      <p:pic>
        <p:nvPicPr>
          <p:cNvPr id="5124" name="Picture 4" descr="houses_in_miami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810000"/>
            <a:ext cx="37338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7263325" cy="614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325438"/>
            <a:ext cx="8015318" cy="682625"/>
          </a:xfrm>
        </p:spPr>
        <p:txBody>
          <a:bodyPr anchor="t">
            <a:noAutofit/>
          </a:bodyPr>
          <a:lstStyle/>
          <a:p>
            <a:r>
              <a:rPr lang="id-ID" sz="2800" b="1" dirty="0" smtClean="0">
                <a:latin typeface="Arial" charset="0"/>
              </a:rPr>
              <a:t>KUALITAS LINGKUNGAN &amp; HPM – CONSUMER POINT OF VIEW </a:t>
            </a:r>
            <a:r>
              <a:rPr lang="en-US" sz="2800" b="1" dirty="0" smtClean="0">
                <a:latin typeface="Arial" charset="0"/>
              </a:rPr>
              <a:t>(1</a:t>
            </a:r>
            <a:r>
              <a:rPr lang="en-US" sz="2800" b="1" dirty="0">
                <a:latin typeface="Arial" charset="0"/>
              </a:rPr>
              <a:t>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05000"/>
            <a:ext cx="8077200" cy="4110038"/>
          </a:xfrm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hal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, </a:t>
            </a:r>
            <a:r>
              <a:rPr lang="en-US" sz="2600" dirty="0" err="1"/>
              <a:t>kita</a:t>
            </a:r>
            <a:r>
              <a:rPr lang="en-US" sz="2600" dirty="0"/>
              <a:t> </a:t>
            </a:r>
            <a:r>
              <a:rPr lang="en-US" sz="2600" dirty="0" err="1"/>
              <a:t>mempertimbangkan</a:t>
            </a:r>
            <a:r>
              <a:rPr lang="en-US" sz="2600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area </a:t>
            </a:r>
            <a:r>
              <a:rPr lang="en-US" sz="2600" dirty="0" err="1"/>
              <a:t>homogen</a:t>
            </a:r>
            <a:r>
              <a:rPr lang="en-US" sz="2600" dirty="0"/>
              <a:t> yang </a:t>
            </a:r>
            <a:r>
              <a:rPr lang="en-US" sz="2600" dirty="0" err="1"/>
              <a:t>bisa</a:t>
            </a:r>
            <a:r>
              <a:rPr lang="en-US" sz="2600" dirty="0"/>
              <a:t> </a:t>
            </a:r>
            <a:r>
              <a:rPr lang="en-US" sz="2600" dirty="0" err="1"/>
              <a:t>dipertimbangkan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single market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sudut</a:t>
            </a:r>
            <a:r>
              <a:rPr lang="en-US" sz="2600" dirty="0"/>
              <a:t> </a:t>
            </a:r>
            <a:r>
              <a:rPr lang="en-US" sz="2600" dirty="0" err="1"/>
              <a:t>pandang</a:t>
            </a:r>
            <a:r>
              <a:rPr lang="en-US" sz="2600" dirty="0"/>
              <a:t>, </a:t>
            </a:r>
            <a:r>
              <a:rPr lang="en-US" sz="2600" dirty="0" err="1"/>
              <a:t>misal</a:t>
            </a:r>
            <a:r>
              <a:rPr lang="en-US" sz="2600" dirty="0"/>
              <a:t>, </a:t>
            </a:r>
            <a:r>
              <a:rPr lang="en-US" sz="2600" b="1" dirty="0" err="1">
                <a:solidFill>
                  <a:schemeClr val="tx2"/>
                </a:solidFill>
              </a:rPr>
              <a:t>perumahan</a:t>
            </a:r>
            <a:endParaRPr lang="en-US" sz="2600" b="1" dirty="0">
              <a:solidFill>
                <a:schemeClr val="tx2"/>
              </a:solidFill>
            </a:endParaRP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penyederhanaan</a:t>
            </a:r>
            <a:r>
              <a:rPr lang="en-US" sz="2600" dirty="0"/>
              <a:t>, </a:t>
            </a:r>
            <a:r>
              <a:rPr lang="en-US" sz="2600" dirty="0" err="1"/>
              <a:t>setiap</a:t>
            </a:r>
            <a:r>
              <a:rPr lang="en-US" sz="2600" dirty="0"/>
              <a:t> </a:t>
            </a:r>
            <a:r>
              <a:rPr lang="en-US" sz="2600" dirty="0" err="1"/>
              <a:t>rumah</a:t>
            </a:r>
            <a:r>
              <a:rPr lang="en-US" sz="2600" dirty="0"/>
              <a:t> </a:t>
            </a:r>
            <a:r>
              <a:rPr lang="en-US" sz="2600" dirty="0" err="1"/>
              <a:t>dikelompokkan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satu</a:t>
            </a:r>
            <a:r>
              <a:rPr lang="en-US" sz="2600" dirty="0"/>
              <a:t> </a:t>
            </a:r>
            <a:r>
              <a:rPr lang="en-US" sz="2600" dirty="0" err="1"/>
              <a:t>karakteristik</a:t>
            </a:r>
            <a:r>
              <a:rPr lang="en-US" sz="2600" dirty="0"/>
              <a:t> </a:t>
            </a:r>
            <a:r>
              <a:rPr lang="en-US" sz="2600" dirty="0" err="1"/>
              <a:t>tunggal</a:t>
            </a:r>
            <a:r>
              <a:rPr lang="en-US" sz="2600" dirty="0"/>
              <a:t>, </a:t>
            </a:r>
            <a:r>
              <a:rPr lang="en-US" sz="2600" b="1" dirty="0">
                <a:solidFill>
                  <a:schemeClr val="tx2"/>
                </a:solidFill>
              </a:rPr>
              <a:t>“z”,</a:t>
            </a:r>
            <a:r>
              <a:rPr lang="en-US" sz="2600" dirty="0"/>
              <a:t> </a:t>
            </a:r>
            <a:r>
              <a:rPr lang="en-US" sz="2600" dirty="0" err="1"/>
              <a:t>misal</a:t>
            </a:r>
            <a:r>
              <a:rPr lang="en-US" sz="2600" dirty="0"/>
              <a:t> </a:t>
            </a:r>
            <a:r>
              <a:rPr lang="en-US" sz="2600" b="1" dirty="0" err="1">
                <a:solidFill>
                  <a:schemeClr val="tx2"/>
                </a:solidFill>
              </a:rPr>
              <a:t>kualitas</a:t>
            </a:r>
            <a:r>
              <a:rPr lang="en-US" sz="2600" b="1" dirty="0">
                <a:solidFill>
                  <a:schemeClr val="tx2"/>
                </a:solidFill>
              </a:rPr>
              <a:t> </a:t>
            </a:r>
            <a:r>
              <a:rPr lang="en-US" sz="2600" b="1" dirty="0" err="1">
                <a:solidFill>
                  <a:schemeClr val="tx2"/>
                </a:solidFill>
              </a:rPr>
              <a:t>udara</a:t>
            </a:r>
            <a:endParaRPr lang="en-US" sz="2600" b="1" dirty="0">
              <a:solidFill>
                <a:schemeClr val="tx2"/>
              </a:solidFill>
            </a:endParaRP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 dirty="0" err="1"/>
              <a:t>Disini</a:t>
            </a:r>
            <a:r>
              <a:rPr lang="en-US" sz="2600" dirty="0"/>
              <a:t> </a:t>
            </a:r>
            <a:r>
              <a:rPr lang="en-US" sz="2600" dirty="0" err="1"/>
              <a:t>kita</a:t>
            </a:r>
            <a:r>
              <a:rPr lang="en-US" sz="2600" dirty="0"/>
              <a:t> </a:t>
            </a:r>
            <a:r>
              <a:rPr lang="en-US" sz="2600" dirty="0" err="1"/>
              <a:t>tertarik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mengetahui</a:t>
            </a:r>
            <a:r>
              <a:rPr lang="en-US" sz="2600" dirty="0"/>
              <a:t> </a:t>
            </a:r>
            <a:r>
              <a:rPr lang="en-US" sz="2600" dirty="0" err="1"/>
              <a:t>hubungan</a:t>
            </a:r>
            <a:r>
              <a:rPr lang="en-US" sz="2600" dirty="0"/>
              <a:t> </a:t>
            </a:r>
            <a:r>
              <a:rPr lang="en-US" sz="2600" dirty="0" err="1"/>
              <a:t>antara</a:t>
            </a:r>
            <a:r>
              <a:rPr lang="en-US" sz="2600" dirty="0"/>
              <a:t> </a:t>
            </a:r>
            <a:r>
              <a:rPr lang="en-US" sz="2600" dirty="0" err="1"/>
              <a:t>harga</a:t>
            </a:r>
            <a:r>
              <a:rPr lang="en-US" sz="2600" dirty="0"/>
              <a:t> (</a:t>
            </a:r>
            <a:r>
              <a:rPr lang="en-US" sz="2600" dirty="0" err="1"/>
              <a:t>rumah</a:t>
            </a:r>
            <a:r>
              <a:rPr lang="en-US" sz="2600" dirty="0"/>
              <a:t>)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kualitas</a:t>
            </a:r>
            <a:r>
              <a:rPr lang="en-US" sz="2600" dirty="0"/>
              <a:t> </a:t>
            </a:r>
            <a:r>
              <a:rPr lang="en-US" sz="2600" dirty="0" err="1"/>
              <a:t>udara</a:t>
            </a:r>
            <a:r>
              <a:rPr lang="en-US" sz="2600" dirty="0"/>
              <a:t>, </a:t>
            </a:r>
            <a:r>
              <a:rPr lang="en-US" sz="2600" b="1" dirty="0">
                <a:solidFill>
                  <a:schemeClr val="tx2"/>
                </a:solidFill>
              </a:rPr>
              <a:t>p = p(z)</a:t>
            </a: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 dirty="0"/>
              <a:t>price function </a:t>
            </a:r>
            <a:r>
              <a:rPr lang="en-US" sz="2600" dirty="0" err="1"/>
              <a:t>nya</a:t>
            </a:r>
            <a:r>
              <a:rPr lang="en-US" sz="2600" dirty="0"/>
              <a:t> </a:t>
            </a:r>
            <a:r>
              <a:rPr lang="en-US" sz="2600" dirty="0" err="1"/>
              <a:t>merupakan</a:t>
            </a:r>
            <a:r>
              <a:rPr lang="en-US" sz="2600" dirty="0"/>
              <a:t> </a:t>
            </a:r>
            <a:r>
              <a:rPr lang="en-US" sz="2600" dirty="0" err="1"/>
              <a:t>konsep</a:t>
            </a:r>
            <a:r>
              <a:rPr lang="en-US" sz="2600" dirty="0"/>
              <a:t> equilibrium (partial equilibrium) yang </a:t>
            </a:r>
            <a:r>
              <a:rPr lang="en-US" sz="2600" dirty="0" err="1"/>
              <a:t>dihasilkan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interaksi</a:t>
            </a:r>
            <a:r>
              <a:rPr lang="en-US" sz="2600" dirty="0"/>
              <a:t> supply </a:t>
            </a:r>
            <a:r>
              <a:rPr lang="en-US" sz="2600" dirty="0" err="1"/>
              <a:t>dan</a:t>
            </a:r>
            <a:r>
              <a:rPr lang="en-US" sz="2600" dirty="0"/>
              <a:t> demand.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20" y="1905000"/>
            <a:ext cx="7572428" cy="4953000"/>
          </a:xfrm>
        </p:spPr>
        <p:txBody>
          <a:bodyPr/>
          <a:lstStyle/>
          <a:p>
            <a:pPr algn="just">
              <a:buFontTx/>
              <a:buNone/>
            </a:pPr>
            <a:endParaRPr lang="en-US" sz="2600" b="1" u="sng" dirty="0"/>
          </a:p>
          <a:p>
            <a:pPr algn="just">
              <a:buFontTx/>
              <a:buNone/>
            </a:pPr>
            <a:r>
              <a:rPr lang="en-US" sz="2600" dirty="0"/>
              <a:t>	</a:t>
            </a:r>
            <a:r>
              <a:rPr lang="en-US" sz="2600" dirty="0" err="1"/>
              <a:t>Konsumen</a:t>
            </a:r>
            <a:r>
              <a:rPr lang="en-US" sz="2600" dirty="0"/>
              <a:t> </a:t>
            </a:r>
            <a:r>
              <a:rPr lang="en-US" sz="2600" dirty="0" err="1"/>
              <a:t>membeli</a:t>
            </a:r>
            <a:r>
              <a:rPr lang="en-US" sz="2600" dirty="0"/>
              <a:t>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rumah</a:t>
            </a:r>
            <a:r>
              <a:rPr lang="en-US" sz="2600" dirty="0"/>
              <a:t> </a:t>
            </a:r>
            <a:r>
              <a:rPr lang="en-US" sz="2600" dirty="0" err="1"/>
              <a:t>seperti</a:t>
            </a:r>
            <a:r>
              <a:rPr lang="en-US" sz="2600" dirty="0"/>
              <a:t> </a:t>
            </a:r>
            <a:r>
              <a:rPr lang="en-US" sz="2600" dirty="0" err="1"/>
              <a:t>halnya</a:t>
            </a:r>
            <a:r>
              <a:rPr lang="en-US" sz="2600" dirty="0"/>
              <a:t> </a:t>
            </a:r>
            <a:r>
              <a:rPr lang="en-US" sz="2600" dirty="0" err="1"/>
              <a:t>barang-barang</a:t>
            </a:r>
            <a:r>
              <a:rPr lang="en-US" sz="2600" dirty="0"/>
              <a:t> lain, x</a:t>
            </a:r>
          </a:p>
          <a:p>
            <a:pPr algn="just">
              <a:buFontTx/>
              <a:buNone/>
            </a:pPr>
            <a:endParaRPr lang="en-US" sz="2600" dirty="0"/>
          </a:p>
          <a:p>
            <a:pPr algn="just">
              <a:buFontTx/>
              <a:buNone/>
            </a:pPr>
            <a:r>
              <a:rPr lang="en-US" sz="2600" dirty="0"/>
              <a:t>	</a:t>
            </a:r>
            <a:r>
              <a:rPr lang="en-US" sz="2600" dirty="0" err="1"/>
              <a:t>Permasalahan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sisi</a:t>
            </a:r>
            <a:r>
              <a:rPr lang="en-US" sz="2600" dirty="0"/>
              <a:t> </a:t>
            </a:r>
            <a:r>
              <a:rPr lang="en-US" sz="2600" dirty="0" err="1"/>
              <a:t>konsumen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:</a:t>
            </a:r>
          </a:p>
          <a:p>
            <a:pPr algn="ctr">
              <a:buFontTx/>
              <a:buNone/>
            </a:pPr>
            <a:endParaRPr lang="en-US" sz="2600" dirty="0"/>
          </a:p>
          <a:p>
            <a:pPr algn="ctr">
              <a:buFontTx/>
              <a:buNone/>
            </a:pPr>
            <a:endParaRPr lang="en-US" sz="2600" dirty="0"/>
          </a:p>
          <a:p>
            <a:pPr algn="ctr">
              <a:buFontTx/>
              <a:buNone/>
            </a:pPr>
            <a:endParaRPr lang="en-US" sz="2600" dirty="0"/>
          </a:p>
          <a:p>
            <a:pPr algn="just">
              <a:buFontTx/>
              <a:buNone/>
            </a:pPr>
            <a:r>
              <a:rPr lang="en-US" sz="2600" dirty="0"/>
              <a:t>	</a:t>
            </a:r>
          </a:p>
          <a:p>
            <a:pPr algn="just">
              <a:buFontTx/>
              <a:buNone/>
            </a:pPr>
            <a:endParaRPr lang="en-US" sz="2600" dirty="0"/>
          </a:p>
          <a:p>
            <a:pPr algn="just">
              <a:buFontTx/>
              <a:buNone/>
            </a:pPr>
            <a:endParaRPr lang="en-US" sz="2600" dirty="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1571604" y="5357826"/>
          <a:ext cx="4037013" cy="481012"/>
        </p:xfrm>
        <a:graphic>
          <a:graphicData uri="http://schemas.openxmlformats.org/presentationml/2006/ole">
            <p:oleObj spid="_x0000_s8196" name="Equation" r:id="rId3" imgW="4673520" imgH="609480" progId="">
              <p:embed/>
            </p:oleObj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14282" y="325438"/>
            <a:ext cx="8015318" cy="682625"/>
          </a:xfrm>
          <a:prstGeom prst="rect">
            <a:avLst/>
          </a:prstGeom>
        </p:spPr>
        <p:txBody>
          <a:bodyPr vert="horz" lIns="45720" tIns="0" rIns="4572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KUALITAS LINGKUNGAN &amp; HPM – CONSUMER POINT OF VIEW </a:t>
            </a:r>
            <a:r>
              <a:rPr kumimoji="0" lang="en-US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(</a:t>
            </a:r>
            <a:r>
              <a:rPr kumimoji="0" lang="id-ID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2</a:t>
            </a:r>
            <a:r>
              <a:rPr kumimoji="0" lang="en-US" sz="2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Arial" charset="0"/>
                <a:ea typeface="+mj-ea"/>
                <a:cs typeface="+mj-cs"/>
              </a:rPr>
              <a:t>)</a:t>
            </a:r>
            <a:endParaRPr kumimoji="0" lang="en-US" sz="2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177</TotalTime>
  <Words>820</Words>
  <Application>Microsoft Office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Opulent</vt:lpstr>
      <vt:lpstr>Equation</vt:lpstr>
      <vt:lpstr>HEDONIC PRICE METHOD (HPM)</vt:lpstr>
      <vt:lpstr>PENDAHULUAN</vt:lpstr>
      <vt:lpstr>Slide 3</vt:lpstr>
      <vt:lpstr>Slide 4</vt:lpstr>
      <vt:lpstr>Slide 5</vt:lpstr>
      <vt:lpstr>Hedonic Pricing Method (2)</vt:lpstr>
      <vt:lpstr>Slide 7</vt:lpstr>
      <vt:lpstr>KUALITAS LINGKUNGAN &amp; HPM – CONSUMER POINT OF VIEW (1)</vt:lpstr>
      <vt:lpstr>Slide 9</vt:lpstr>
      <vt:lpstr>Slide 10</vt:lpstr>
      <vt:lpstr>Pilihan Konsumen</vt:lpstr>
      <vt:lpstr>Slide 12</vt:lpstr>
      <vt:lpstr>Pilihan Produsen</vt:lpstr>
      <vt:lpstr>Keseimbangan Pasar</vt:lpstr>
      <vt:lpstr>FUNGSI EKONOMETRIK HPM</vt:lpstr>
      <vt:lpstr>KeUNGGULAN HPM</vt:lpstr>
      <vt:lpstr>Kelemahan HPM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HEDONIC PRICE METHOD (HPM)</dc:title>
  <dc:creator>WinXP</dc:creator>
  <cp:lastModifiedBy>TOSHIBA</cp:lastModifiedBy>
  <cp:revision>25</cp:revision>
  <dcterms:created xsi:type="dcterms:W3CDTF">2009-08-20T15:30:00Z</dcterms:created>
  <dcterms:modified xsi:type="dcterms:W3CDTF">2013-05-09T15:19:43Z</dcterms:modified>
</cp:coreProperties>
</file>